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058400" cx="7772400"/>
  <p:notesSz cx="6858000" cy="9144000"/>
  <p:embeddedFontLst>
    <p:embeddedFont>
      <p:font typeface="Montserrat"/>
      <p:regular r:id="rId30"/>
      <p:bold r:id="rId31"/>
      <p:italic r:id="rId32"/>
      <p:boldItalic r:id="rId33"/>
    </p:embeddedFont>
    <p:embeddedFont>
      <p:font typeface="PT Sans Narrow"/>
      <p:regular r:id="rId34"/>
      <p:bold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9bf7327bb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9bf7327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9bf7327bb_1_1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9bf7327bb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9bf7327bb_1_1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9bf7327bb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“and” from title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9bf7327bb_1_1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9bf7327bb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9bf7327bb_1_1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9bf7327bb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9bf7327bb_1_2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9bf7327bb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9bf7327bb_1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e9bf7327bb_1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e9bf7327bb_1_2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e9bf7327bb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e9bf7327bb_1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e9bf7327bb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9bf7327bb_1_2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9bf7327bb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e9bf7327bb_1_29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e9bf7327bb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9bf7327bb_1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9bf7327b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9bf7327bb_1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e9bf7327bb_1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e9bf7327bb_1_3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e9bf7327bb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e9bf7327bb_1_3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e9bf7327bb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e9bf7327bb_1_3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e9bf7327bb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e9bf7327bb_1_3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e9bf7327bb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9bf7327bb_1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9bf7327b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9bf7327bb_1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9bf7327b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9bf7327bb_1_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9bf7327b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9bf7327bb_1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9bf7327bb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9bf7327bb_1_1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9bf7327bb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Numbers to practices to keep people oriented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9bf7327bb_1_1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9bf7327bb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9bf7327bb_1_1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9bf7327bb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ream.csac.ca.gov" TargetMode="Externa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webgrants.csac.ca.gov/common/logon.aspx" TargetMode="External"/><Relationship Id="rId5" Type="http://schemas.openxmlformats.org/officeDocument/2006/relationships/hyperlink" Target="https://readymag.com/u15477848/FAFS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document/d/1acDVrhInlP2PsX7E_XPm_fLe327vfGuuoGegpWfIM2c/edit" TargetMode="External"/><Relationship Id="rId4" Type="http://schemas.openxmlformats.org/officeDocument/2006/relationships/hyperlink" Target="https://docs.google.com/document/d/1WRE-AY59ESGKSjiMn42QeCpxRSa_6Q3l_wbhwl14mSo/ed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bensanoff.typeform.com/to/LACSNuLt" TargetMode="Externa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nam12.safelinks.protection.outlook.com/?url=http%3A%2F%2Fbit.ly%2Fwhscollegeapp&amp;data=04%7C01%7Cjgiles%40dusd.net%7Cbfaf2a5df8384573898008d8a219e9af%7Cd06dc42e55d64fd78aa53f2b70da123c%7C0%7C0%7C637437579468914121%7CUnknown%7CTWFpbGZsb3d8eyJWIjoiMC4wLjAwMDAiLCJQIjoiV2luMzIiLCJBTiI6Ik1haWwiLCJXVCI6Mn0%3D%7C1000&amp;sdata=SmP6Sl3DOemZzwBaJWSAdYIkLEYoX%2FCZZt1y7iaMEHw%3D&amp;reserved=0" TargetMode="External"/><Relationship Id="rId4" Type="http://schemas.openxmlformats.org/officeDocument/2006/relationships/hyperlink" Target="https://nam12.safelinks.protection.outlook.com/?url=http%3A%2F%2Fwww.bit.ly%2Faidnights&amp;data=04%7C01%7Cjgiles%40dusd.net%7Cbfaf2a5df8384573898008d8a219e9af%7Cd06dc42e55d64fd78aa53f2b70da123c%7C0%7C0%7C637437579468914121%7CUnknown%7CTWFpbGZsb3d8eyJWIjoiMC4wLjAwMDAiLCJQIjoiV2luMzIiLCJBTiI6Ik1haWwiLCJXVCI6Mn0%3D%7C1000&amp;sdata=r3wc7GA9T%2FCWd87rsmPP3q34o9U8m8atteFlt8UYTDw%3D&amp;reserved=0" TargetMode="External"/><Relationship Id="rId5" Type="http://schemas.openxmlformats.org/officeDocument/2006/relationships/image" Target="../media/image6.png"/><Relationship Id="rId6"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nam12.safelinks.protection.outlook.com/?url=http%3A%2F%2Fbit.ly%2Fwhscollegeapp&amp;data=04%7C01%7Cjgiles%40dusd.net%7Cbfaf2a5df8384573898008d8a219e9af%7Cd06dc42e55d64fd78aa53f2b70da123c%7C0%7C0%7C637437579468924121%7CUnknown%7CTWFpbGZsb3d8eyJWIjoiMC4wLjAwMDAiLCJQIjoiV2luMzIiLCJBTiI6Ik1haWwiLCJXVCI6Mn0%3D%7C1000&amp;sdata=MsGVjtYiHAAEY1v4uCl00kneYfTYWjk5WftuvmVNN1A%3D&amp;reserved=0" TargetMode="External"/><Relationship Id="rId4" Type="http://schemas.openxmlformats.org/officeDocument/2006/relationships/hyperlink" Target="https://nam12.safelinks.protection.outlook.com/?url=http%3A%2F%2Fwww.bit.ly%2Faidnights&amp;data=04%7C01%7Cjgiles%40dusd.net%7Cbfaf2a5df8384573898008d8a219e9af%7Cd06dc42e55d64fd78aa53f2b70da123c%7C0%7C0%7C637437579468924121%7CUnknown%7CTWFpbGZsb3d8eyJWIjoiMC4wLjAwMDAiLCJQIjoiV2luMzIiLCJBTiI6Ik1haWwiLCJXVCI6Mn0%3D%7C1000&amp;sdata=lNWcsisFM704Uiwd6CGTNox%2FVz3B6Zb0ubtHspKc%2Frc%3D&amp;reserved=0" TargetMode="External"/><Relationship Id="rId5" Type="http://schemas.openxmlformats.org/officeDocument/2006/relationships/image" Target="../media/image6.png"/><Relationship Id="rId6"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rive.google.com/file/d/0B2Ol_47T_GK4ajFncjVOajhKd0JmX3FOc0hCb3lzWGFiQm44/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tudentaid.gov/resources/irs-drt-text" TargetMode="External"/><Relationship Id="rId4" Type="http://schemas.openxmlformats.org/officeDocument/2006/relationships/hyperlink" Target="https://studentaid.gov/apply-for-aid/fafsa/review-and-correct#verification" TargetMode="External"/><Relationship Id="rId5"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hyperlink" Target="https://hthgse.edu/hth-unboxed/the-50000-prize-how-calexico-high-school-raised-fafsa-completion-by-13-in-one-yea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ormyourfuture.org/the-guide/" TargetMode="External"/><Relationship Id="rId4" Type="http://schemas.openxmlformats.org/officeDocument/2006/relationships/hyperlink" Target="https://calendly.com/" TargetMode="External"/><Relationship Id="rId5" Type="http://schemas.openxmlformats.org/officeDocument/2006/relationships/hyperlink" Target="https://calendly.com/" TargetMode="External"/><Relationship Id="rId6"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ebgrants.csac.ca.gov/common/logon.aspx" TargetMode="Externa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paperpile.com/b/5jPIPf/BOeYf" TargetMode="External"/><Relationship Id="rId4" Type="http://schemas.openxmlformats.org/officeDocument/2006/relationships/hyperlink" Target="http://www.pellinstitute.org/downloads/publications-Indicators_of_Higher_Education_Equity_in_the_US_45_Year_Trend_Report.pdf" TargetMode="External"/><Relationship Id="rId9" Type="http://schemas.openxmlformats.org/officeDocument/2006/relationships/image" Target="../media/image10.jpg"/><Relationship Id="rId5" Type="http://schemas.openxmlformats.org/officeDocument/2006/relationships/image" Target="../media/image3.png"/><Relationship Id="rId6" Type="http://schemas.openxmlformats.org/officeDocument/2006/relationships/hyperlink" Target="https://hthgse.edu/research-center-home/" TargetMode="External"/><Relationship Id="rId7" Type="http://schemas.openxmlformats.org/officeDocument/2006/relationships/hyperlink" Target="https://hthgse.edu/" TargetMode="External"/><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tudentaid.gov/understand-aid/estimate"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19Mu0Pyxfu5TAn4V95_mUamkp_lF6HfQ3/view?usp=sharing" TargetMode="External"/><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772400" cy="10058400"/>
          </a:xfrm>
          <a:prstGeom prst="rect">
            <a:avLst/>
          </a:prstGeom>
          <a:solidFill>
            <a:srgbClr val="A4C2F4">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76200" y="7839400"/>
            <a:ext cx="7620000" cy="1585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50"/>
              <a:buFont typeface="Montserrat"/>
              <a:buNone/>
            </a:pPr>
            <a:r>
              <a:rPr b="0" i="0" lang="en" sz="3900" u="none" cap="none" strike="noStrike">
                <a:solidFill>
                  <a:srgbClr val="000000"/>
                </a:solidFill>
                <a:latin typeface="Montserrat"/>
                <a:ea typeface="Montserrat"/>
                <a:cs typeface="Montserrat"/>
                <a:sym typeface="Montserrat"/>
              </a:rPr>
              <a:t>A </a:t>
            </a:r>
            <a:r>
              <a:rPr lang="en" sz="3900">
                <a:latin typeface="Montserrat"/>
                <a:ea typeface="Montserrat"/>
                <a:cs typeface="Montserrat"/>
                <a:sym typeface="Montserrat"/>
              </a:rPr>
              <a:t>GUIDE FOR IMPROVING </a:t>
            </a:r>
            <a:endParaRPr sz="39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650"/>
              <a:buFont typeface="Montserrat"/>
              <a:buNone/>
            </a:pPr>
            <a:r>
              <a:rPr lang="en" sz="3900">
                <a:latin typeface="Montserrat"/>
                <a:ea typeface="Montserrat"/>
                <a:cs typeface="Montserrat"/>
                <a:sym typeface="Montserrat"/>
              </a:rPr>
              <a:t>FINANCIAL AID COMPLETION  </a:t>
            </a:r>
            <a:endParaRPr sz="39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650"/>
              <a:buFont typeface="Montserrat"/>
              <a:buNone/>
            </a:pPr>
            <a:r>
              <a:rPr lang="en" sz="3900">
                <a:latin typeface="Montserrat"/>
                <a:ea typeface="Montserrat"/>
                <a:cs typeface="Montserrat"/>
                <a:sym typeface="Montserrat"/>
              </a:rPr>
              <a:t>&amp; CAL GRANT AWARDANCE</a:t>
            </a:r>
            <a:endParaRPr sz="3900">
              <a:latin typeface="Montserrat"/>
              <a:ea typeface="Montserrat"/>
              <a:cs typeface="Montserrat"/>
              <a:sym typeface="Montserrat"/>
            </a:endParaRPr>
          </a:p>
        </p:txBody>
      </p:sp>
      <p:pic>
        <p:nvPicPr>
          <p:cNvPr id="56" name="Google Shape;56;p13"/>
          <p:cNvPicPr preferRelativeResize="0"/>
          <p:nvPr/>
        </p:nvPicPr>
        <p:blipFill rotWithShape="1">
          <a:blip r:embed="rId3">
            <a:alphaModFix/>
          </a:blip>
          <a:srcRect b="0" l="0" r="0" t="0"/>
          <a:stretch/>
        </p:blipFill>
        <p:spPr>
          <a:xfrm>
            <a:off x="319025" y="5038800"/>
            <a:ext cx="7197825" cy="2026825"/>
          </a:xfrm>
          <a:prstGeom prst="rect">
            <a:avLst/>
          </a:prstGeom>
          <a:noFill/>
          <a:ln>
            <a:noFill/>
          </a:ln>
        </p:spPr>
      </p:pic>
      <p:pic>
        <p:nvPicPr>
          <p:cNvPr id="57" name="Google Shape;57;p13"/>
          <p:cNvPicPr preferRelativeResize="0"/>
          <p:nvPr/>
        </p:nvPicPr>
        <p:blipFill>
          <a:blip r:embed="rId4">
            <a:alphaModFix/>
          </a:blip>
          <a:stretch>
            <a:fillRect/>
          </a:stretch>
        </p:blipFill>
        <p:spPr>
          <a:xfrm>
            <a:off x="0" y="0"/>
            <a:ext cx="7772400" cy="4819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2"/>
          <p:cNvSpPr txBox="1"/>
          <p:nvPr/>
        </p:nvSpPr>
        <p:spPr>
          <a:xfrm>
            <a:off x="732900" y="4533875"/>
            <a:ext cx="6352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Help students/families determine whether they should use the FAFSA or Dream Act application: </a:t>
            </a:r>
            <a:r>
              <a:rPr lang="en" sz="1200">
                <a:solidFill>
                  <a:schemeClr val="dk1"/>
                </a:solidFill>
                <a:latin typeface="Montserrat"/>
                <a:ea typeface="Montserrat"/>
                <a:cs typeface="Montserrat"/>
                <a:sym typeface="Montserrat"/>
              </a:rPr>
              <a:t>Students should not submit both so it is vital that they determine which one to submit. Students can determine their status by answering a few questions at this site: </a:t>
            </a:r>
            <a:r>
              <a:rPr lang="en" sz="1200" u="sng">
                <a:solidFill>
                  <a:srgbClr val="1155CC"/>
                </a:solidFill>
                <a:latin typeface="Montserrat"/>
                <a:ea typeface="Montserrat"/>
                <a:cs typeface="Montserrat"/>
                <a:sym typeface="Montserrat"/>
                <a:hlinkClick r:id="rId3">
                  <a:extLst>
                    <a:ext uri="{A12FA001-AC4F-418D-AE19-62706E023703}">
                      <ahyp:hlinkClr val="tx"/>
                    </a:ext>
                  </a:extLst>
                </a:hlinkClick>
              </a:rPr>
              <a:t>https://dream.csac.ca.gov</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Start providing parent workshops and in-school supports in October </a:t>
            </a:r>
            <a:r>
              <a:rPr lang="en" sz="1200">
                <a:solidFill>
                  <a:schemeClr val="dk1"/>
                </a:solidFill>
                <a:latin typeface="Montserrat"/>
                <a:ea typeface="Montserrat"/>
                <a:cs typeface="Montserrat"/>
                <a:sym typeface="Montserrat"/>
              </a:rPr>
              <a:t>(see #6 &amp; #7). This early push not only maximizes the money your students will get through Cal Grant, but also gives you more time as the March deadline approaches to provide targeted support to those who need it.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Make a list of your students who are BIPOC and from low-income backgrounds who are eligible for a CalGrant</a:t>
            </a:r>
            <a:r>
              <a:rPr lang="en" sz="1200">
                <a:solidFill>
                  <a:schemeClr val="dk1"/>
                </a:solidFill>
                <a:latin typeface="Montserrat"/>
                <a:ea typeface="Montserrat"/>
                <a:cs typeface="Montserrat"/>
                <a:sym typeface="Montserrat"/>
              </a:rPr>
              <a:t> and who may need extra support, and make sure they sign up for upcoming workshops or appointments. At Warren High School, the AVID teacher made sure each of her students and families signed up for the first FAFSA workshop offered and she tracked their completion. At Santa Monica High School, the college and career center formed a GOALS group of first-gen students not in AVID who met monthly and received personalized support through the financial aid and college application process. San Pasqual High School developed a similar program, pairing first-gen students with first-gen mentors on their faculty. By proactively identifying students who were at risk of slipping through the cracks, each school proactively worked to close equity gaps at their site.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i="1" sz="1200">
              <a:solidFill>
                <a:schemeClr val="dk1"/>
              </a:solidFill>
              <a:latin typeface="Montserrat"/>
              <a:ea typeface="Montserrat"/>
              <a:cs typeface="Montserrat"/>
              <a:sym typeface="Montserrat"/>
            </a:endParaRPr>
          </a:p>
        </p:txBody>
      </p:sp>
      <p:sp>
        <p:nvSpPr>
          <p:cNvPr id="217" name="Google Shape;217;p22"/>
          <p:cNvSpPr/>
          <p:nvPr/>
        </p:nvSpPr>
        <p:spPr>
          <a:xfrm>
            <a:off x="0" y="9391650"/>
            <a:ext cx="7772400" cy="666900"/>
          </a:xfrm>
          <a:prstGeom prst="rect">
            <a:avLst/>
          </a:prstGeom>
          <a:solidFill>
            <a:srgbClr val="8E7CC3"/>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SHARE THE “WHY” &amp; PUSH FOR EARLY COMPLETION </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Early October</a:t>
            </a:r>
            <a:endParaRPr b="1"/>
          </a:p>
        </p:txBody>
      </p:sp>
      <p:pic>
        <p:nvPicPr>
          <p:cNvPr id="218" name="Google Shape;218;p22"/>
          <p:cNvPicPr preferRelativeResize="0"/>
          <p:nvPr/>
        </p:nvPicPr>
        <p:blipFill rotWithShape="1">
          <a:blip r:embed="rId4">
            <a:alphaModFix/>
          </a:blip>
          <a:srcRect b="7133" l="0" r="0" t="2914"/>
          <a:stretch/>
        </p:blipFill>
        <p:spPr>
          <a:xfrm>
            <a:off x="-76250" y="0"/>
            <a:ext cx="7848648" cy="4705350"/>
          </a:xfrm>
          <a:prstGeom prst="rect">
            <a:avLst/>
          </a:prstGeom>
          <a:noFill/>
          <a:ln>
            <a:noFill/>
          </a:ln>
        </p:spPr>
      </p:pic>
      <p:sp>
        <p:nvSpPr>
          <p:cNvPr id="219" name="Google Shape;219;p22"/>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9</a:t>
            </a:r>
            <a:endParaRPr b="1" sz="2500">
              <a:solidFill>
                <a:srgbClr val="FFFFFF"/>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3"/>
          <p:cNvPicPr preferRelativeResize="0"/>
          <p:nvPr/>
        </p:nvPicPr>
        <p:blipFill rotWithShape="1">
          <a:blip r:embed="rId3">
            <a:alphaModFix/>
          </a:blip>
          <a:srcRect b="10292" l="0" r="0" t="18971"/>
          <a:stretch/>
        </p:blipFill>
        <p:spPr>
          <a:xfrm>
            <a:off x="0" y="6391550"/>
            <a:ext cx="7772401" cy="3667000"/>
          </a:xfrm>
          <a:prstGeom prst="rect">
            <a:avLst/>
          </a:prstGeom>
          <a:noFill/>
          <a:ln>
            <a:noFill/>
          </a:ln>
        </p:spPr>
      </p:pic>
      <p:sp>
        <p:nvSpPr>
          <p:cNvPr id="225" name="Google Shape;225;p23"/>
          <p:cNvSpPr/>
          <p:nvPr/>
        </p:nvSpPr>
        <p:spPr>
          <a:xfrm>
            <a:off x="504300" y="295225"/>
            <a:ext cx="7268100" cy="1190700"/>
          </a:xfrm>
          <a:prstGeom prst="rect">
            <a:avLst/>
          </a:prstGeom>
          <a:solidFill>
            <a:srgbClr val="6D9EEB"/>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3000">
                <a:solidFill>
                  <a:srgbClr val="FFFFFF"/>
                </a:solidFill>
                <a:latin typeface="Montserrat"/>
                <a:ea typeface="Montserrat"/>
                <a:cs typeface="Montserrat"/>
                <a:sym typeface="Montserrat"/>
              </a:rPr>
              <a:t>EMBRACE DATA TO PROVIDE TARGETED SUPPORT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226" name="Google Shape;226;p23"/>
          <p:cNvSpPr txBox="1"/>
          <p:nvPr/>
        </p:nvSpPr>
        <p:spPr>
          <a:xfrm>
            <a:off x="844200" y="2460625"/>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Each team needs a way to track completions - not just the percentage of the student body, but for individual students (especially those eligible for Cal Grant). The data point person logs into </a:t>
            </a:r>
            <a:r>
              <a:rPr lang="en" sz="1200" u="sng">
                <a:solidFill>
                  <a:srgbClr val="1155CC"/>
                </a:solidFill>
                <a:latin typeface="Montserrat"/>
                <a:ea typeface="Montserrat"/>
                <a:cs typeface="Montserrat"/>
                <a:sym typeface="Montserrat"/>
                <a:hlinkClick r:id="rId4">
                  <a:extLst>
                    <a:ext uri="{A12FA001-AC4F-418D-AE19-62706E023703}">
                      <ahyp:hlinkClr val="tx"/>
                    </a:ext>
                  </a:extLst>
                </a:hlinkClick>
              </a:rPr>
              <a:t>Webgrants</a:t>
            </a:r>
            <a:r>
              <a:rPr lang="en" sz="1200">
                <a:solidFill>
                  <a:schemeClr val="dk1"/>
                </a:solidFill>
                <a:latin typeface="Montserrat"/>
                <a:ea typeface="Montserrat"/>
                <a:cs typeface="Montserrat"/>
                <a:sym typeface="Montserrat"/>
              </a:rPr>
              <a:t> to </a:t>
            </a:r>
            <a:r>
              <a:rPr lang="en" sz="1200" u="sng">
                <a:solidFill>
                  <a:srgbClr val="1155CC"/>
                </a:solidFill>
                <a:latin typeface="Montserrat"/>
                <a:ea typeface="Montserrat"/>
                <a:cs typeface="Montserrat"/>
                <a:sym typeface="Montserrat"/>
                <a:hlinkClick r:id="rId5">
                  <a:extLst>
                    <a:ext uri="{A12FA001-AC4F-418D-AE19-62706E023703}">
                      <ahyp:hlinkClr val="tx"/>
                    </a:ext>
                  </a:extLst>
                </a:hlinkClick>
              </a:rPr>
              <a:t>download the CSAC Student summary report </a:t>
            </a:r>
            <a:r>
              <a:rPr lang="en" sz="1200">
                <a:solidFill>
                  <a:schemeClr val="dk1"/>
                </a:solidFill>
                <a:latin typeface="Montserrat"/>
                <a:ea typeface="Montserrat"/>
                <a:cs typeface="Montserrat"/>
                <a:sym typeface="Montserrat"/>
              </a:rPr>
              <a:t>and then joins this file with a roster file of current seniors. This joined list provides by-student data to </a:t>
            </a:r>
            <a:r>
              <a:rPr i="1" lang="en" sz="1200">
                <a:solidFill>
                  <a:schemeClr val="dk1"/>
                </a:solidFill>
                <a:latin typeface="Montserrat"/>
                <a:ea typeface="Montserrat"/>
                <a:cs typeface="Montserrat"/>
                <a:sym typeface="Montserrat"/>
              </a:rPr>
              <a:t>monitor the progress of student groups</a:t>
            </a:r>
            <a:r>
              <a:rPr lang="en" sz="1200">
                <a:solidFill>
                  <a:schemeClr val="dk1"/>
                </a:solidFill>
                <a:latin typeface="Montserrat"/>
                <a:ea typeface="Montserrat"/>
                <a:cs typeface="Montserrat"/>
                <a:sym typeface="Montserrat"/>
              </a:rPr>
              <a:t>, and to </a:t>
            </a:r>
            <a:r>
              <a:rPr i="1" lang="en" sz="1200">
                <a:solidFill>
                  <a:schemeClr val="dk1"/>
                </a:solidFill>
                <a:latin typeface="Montserrat"/>
                <a:ea typeface="Montserrat"/>
                <a:cs typeface="Montserrat"/>
                <a:sym typeface="Montserrat"/>
              </a:rPr>
              <a:t>flag individual students</a:t>
            </a:r>
            <a:r>
              <a:rPr lang="en" sz="1200">
                <a:solidFill>
                  <a:schemeClr val="dk1"/>
                </a:solidFill>
                <a:latin typeface="Montserrat"/>
                <a:ea typeface="Montserrat"/>
                <a:cs typeface="Montserrat"/>
                <a:sym typeface="Montserrat"/>
              </a:rPr>
              <a:t> for support.</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Share Frequently: </a:t>
            </a:r>
            <a:r>
              <a:rPr lang="en" sz="1200">
                <a:solidFill>
                  <a:schemeClr val="dk1"/>
                </a:solidFill>
                <a:latin typeface="Montserrat"/>
                <a:ea typeface="Montserrat"/>
                <a:cs typeface="Montserrat"/>
                <a:sym typeface="Montserrat"/>
              </a:rPr>
              <a:t>Reports should be created and shared biweekly in the Fall, and weekly in January-March as the Cal Grant deadline approaches.</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Airtable (a web-based database) can be a great support for this!</a:t>
            </a:r>
            <a:r>
              <a:rPr lang="en" sz="1200">
                <a:solidFill>
                  <a:schemeClr val="dk1"/>
                </a:solidFill>
                <a:latin typeface="Montserrat"/>
                <a:ea typeface="Montserrat"/>
                <a:cs typeface="Montserrat"/>
                <a:sym typeface="Montserrat"/>
              </a:rPr>
              <a:t> Schools using Airtable identified a member of their team who consistently ran the CSAC reports and uploaded them to a shared Box folder. The CARPE hub then updated the school’s Airtable and created segmented lists, which could be organized by counselor caseload, to guide prioritization. For example, first priority might be African American, Indigenous or Latinx students with a 3.0 GPA who are likely to get a Cal Grant.</a:t>
            </a:r>
            <a:endParaRPr sz="1200">
              <a:solidFill>
                <a:schemeClr val="dk1"/>
              </a:solidFill>
              <a:latin typeface="Montserrat"/>
              <a:ea typeface="Montserrat"/>
              <a:cs typeface="Montserrat"/>
              <a:sym typeface="Montserrat"/>
            </a:endParaRPr>
          </a:p>
        </p:txBody>
      </p:sp>
      <p:sp>
        <p:nvSpPr>
          <p:cNvPr id="227" name="Google Shape;227;p23"/>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10</a:t>
            </a:r>
            <a:endParaRPr b="1" sz="2500">
              <a:solidFill>
                <a:srgbClr val="FFFFFF"/>
              </a:solidFill>
              <a:latin typeface="Montserrat"/>
              <a:ea typeface="Montserrat"/>
              <a:cs typeface="Montserrat"/>
              <a:sym typeface="Montserrat"/>
            </a:endParaRPr>
          </a:p>
        </p:txBody>
      </p:sp>
      <p:sp>
        <p:nvSpPr>
          <p:cNvPr id="228" name="Google Shape;228;p23"/>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Designate someone who “owns” the running, merging and sharing of the CSAC data with the team</a:t>
            </a:r>
            <a:r>
              <a:rPr lang="en" sz="1200">
                <a:solidFill>
                  <a:schemeClr val="dk1"/>
                </a:solidFill>
                <a:latin typeface="Montserrat"/>
                <a:ea typeface="Montserrat"/>
                <a:cs typeface="Montserrat"/>
                <a:sym typeface="Montserrat"/>
              </a:rPr>
              <a:t> </a:t>
            </a:r>
            <a:endParaRPr/>
          </a:p>
        </p:txBody>
      </p:sp>
      <p:grpSp>
        <p:nvGrpSpPr>
          <p:cNvPr id="229" name="Google Shape;229;p23"/>
          <p:cNvGrpSpPr/>
          <p:nvPr/>
        </p:nvGrpSpPr>
        <p:grpSpPr>
          <a:xfrm>
            <a:off x="844200" y="1679425"/>
            <a:ext cx="628500" cy="781200"/>
            <a:chOff x="844200" y="1679425"/>
            <a:chExt cx="628500" cy="781200"/>
          </a:xfrm>
        </p:grpSpPr>
        <p:sp>
          <p:nvSpPr>
            <p:cNvPr id="230" name="Google Shape;230;p23"/>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231" name="Google Shape;231;p23"/>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3</a:t>
              </a:r>
              <a:endParaRPr b="1" sz="2500">
                <a:latin typeface="Montserrat"/>
                <a:ea typeface="Montserrat"/>
                <a:cs typeface="Montserrat"/>
                <a:sym typeface="Montserra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nvSpPr>
        <p:spPr>
          <a:xfrm>
            <a:off x="504000" y="5486400"/>
            <a:ext cx="7268100" cy="1066800"/>
          </a:xfrm>
          <a:prstGeom prst="rect">
            <a:avLst/>
          </a:prstGeom>
          <a:solidFill>
            <a:srgbClr val="A4C2F4">
              <a:alpha val="47490"/>
            </a:srgbClr>
          </a:solidFill>
          <a:ln>
            <a:noFill/>
          </a:ln>
        </p:spPr>
        <p:txBody>
          <a:bodyPr anchorCtr="0" anchor="ctr" bIns="91425" lIns="457200" spcFirstLastPara="1" rIns="457200" wrap="square" tIns="91425">
            <a:noAutofit/>
          </a:bodyPr>
          <a:lstStyle/>
          <a:p>
            <a:pPr indent="0" lvl="0" marL="0" rtl="0" algn="l">
              <a:spcBef>
                <a:spcPts val="0"/>
              </a:spcBef>
              <a:spcAft>
                <a:spcPts val="0"/>
              </a:spcAft>
              <a:buNone/>
            </a:pPr>
            <a:r>
              <a:rPr b="1" lang="en" sz="1600">
                <a:solidFill>
                  <a:schemeClr val="dk1"/>
                </a:solidFill>
                <a:latin typeface="Montserrat"/>
                <a:ea typeface="Montserrat"/>
                <a:cs typeface="Montserrat"/>
                <a:sym typeface="Montserrat"/>
              </a:rPr>
              <a:t>Sample Aim: </a:t>
            </a:r>
            <a:r>
              <a:rPr lang="en" sz="1600">
                <a:solidFill>
                  <a:schemeClr val="dk1"/>
                </a:solidFill>
                <a:latin typeface="Montserrat"/>
                <a:ea typeface="Montserrat"/>
                <a:cs typeface="Montserrat"/>
                <a:sym typeface="Montserrat"/>
              </a:rPr>
              <a:t>“By March 2, 2020, we will improve financial aid completion from 65% to 70% overall, and from 55% to 70% for students who are Latinx.” </a:t>
            </a:r>
            <a:endParaRPr sz="1600"/>
          </a:p>
        </p:txBody>
      </p:sp>
      <p:sp>
        <p:nvSpPr>
          <p:cNvPr id="237" name="Google Shape;237;p24"/>
          <p:cNvSpPr/>
          <p:nvPr/>
        </p:nvSpPr>
        <p:spPr>
          <a:xfrm>
            <a:off x="504300" y="295225"/>
            <a:ext cx="7268100" cy="1190700"/>
          </a:xfrm>
          <a:prstGeom prst="rect">
            <a:avLst/>
          </a:prstGeom>
          <a:solidFill>
            <a:srgbClr val="6D9EEB"/>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3000">
                <a:solidFill>
                  <a:srgbClr val="FFFFFF"/>
                </a:solidFill>
                <a:latin typeface="Montserrat"/>
                <a:ea typeface="Montserrat"/>
                <a:cs typeface="Montserrat"/>
                <a:sym typeface="Montserrat"/>
              </a:rPr>
              <a:t>EMBRACE DATA TO PROVIDE TARGETED SUPPORT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238" name="Google Shape;238;p24"/>
          <p:cNvSpPr txBox="1"/>
          <p:nvPr/>
        </p:nvSpPr>
        <p:spPr>
          <a:xfrm>
            <a:off x="844200" y="2460625"/>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To set meaningful aims:</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Get clear on where you are now, and where you want to be. </a:t>
            </a:r>
            <a:r>
              <a:rPr lang="en" sz="1200">
                <a:solidFill>
                  <a:schemeClr val="dk1"/>
                </a:solidFill>
                <a:latin typeface="Montserrat"/>
                <a:ea typeface="Montserrat"/>
                <a:cs typeface="Montserrat"/>
                <a:sym typeface="Montserrat"/>
              </a:rPr>
              <a:t>Identify the percentage of students at your school who need to complete FAFSA or Dream Act (this is your threshold for improvement). Identify the percentage who completed last year (this is your baseline). Now identify the percentage you want to complete this year (this is your “electrifying, but not electrocuting” improvement goal).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Set equity aims too!</a:t>
            </a:r>
            <a:r>
              <a:rPr lang="en" sz="1200">
                <a:solidFill>
                  <a:schemeClr val="dk1"/>
                </a:solidFill>
                <a:latin typeface="Montserrat"/>
                <a:ea typeface="Montserrat"/>
                <a:cs typeface="Montserrat"/>
                <a:sym typeface="Montserrat"/>
              </a:rPr>
              <a:t> Look at disaggregated data (by race, gender, FRL-status, etc.) so that you can identify equity gaps in your system and set clear aims to improve.</a:t>
            </a:r>
            <a:r>
              <a:rPr i="1" lang="en" sz="1200">
                <a:solidFill>
                  <a:schemeClr val="dk1"/>
                </a:solidFill>
                <a:latin typeface="Montserrat"/>
                <a:ea typeface="Montserrat"/>
                <a:cs typeface="Montserrat"/>
                <a:sym typeface="Montserrat"/>
              </a:rPr>
              <a:t> Note: Your equity aims should be more ambitious than your overall aim.</a:t>
            </a:r>
            <a:r>
              <a:rPr lang="en" sz="1200">
                <a:solidFill>
                  <a:schemeClr val="dk1"/>
                </a:solidFill>
                <a:latin typeface="Montserrat"/>
                <a:ea typeface="Montserrat"/>
                <a:cs typeface="Montserrat"/>
                <a:sym typeface="Montserrat"/>
              </a:rPr>
              <a:t> If they aren’t, you are just reproducing the gaps. Setting more ambitious equity aims also reminds you where you need to focus your efforts.</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457200" rtl="0" algn="r">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t/>
            </a:r>
            <a:endParaRPr sz="1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Set early targets. </a:t>
            </a:r>
            <a:r>
              <a:rPr lang="en" sz="1200">
                <a:solidFill>
                  <a:schemeClr val="dk1"/>
                </a:solidFill>
                <a:latin typeface="Montserrat"/>
                <a:ea typeface="Montserrat"/>
                <a:cs typeface="Montserrat"/>
                <a:sym typeface="Montserrat"/>
              </a:rPr>
              <a:t>Schools that made the most improvement had an S-shaped curve to completions, meaning they started strong and ended strong. Large schools with a strong start were able to get 40-55% of students to complete before the end of October using the strategies described below (#5-7). For example, Jeff Giles at Warren High School said, </a:t>
            </a:r>
            <a:r>
              <a:rPr lang="en" sz="1200">
                <a:solidFill>
                  <a:srgbClr val="222222"/>
                </a:solidFill>
                <a:latin typeface="Montserrat"/>
                <a:ea typeface="Montserrat"/>
                <a:cs typeface="Montserrat"/>
                <a:sym typeface="Montserrat"/>
              </a:rPr>
              <a:t>“Getting an early jump on this makes a huge difference. We had 900 Seniors. By knocking off 400 students in October, that left each of our college advisors with 250 to follow-up with.” Smaller schools like Environmental Charter High School got to 90% completion by the end of October using similar strategies.</a:t>
            </a:r>
            <a:endParaRPr b="1" sz="1200">
              <a:solidFill>
                <a:schemeClr val="dk1"/>
              </a:solidFill>
              <a:latin typeface="Montserrat"/>
              <a:ea typeface="Montserrat"/>
              <a:cs typeface="Montserrat"/>
              <a:sym typeface="Montserrat"/>
            </a:endParaRPr>
          </a:p>
        </p:txBody>
      </p:sp>
      <p:sp>
        <p:nvSpPr>
          <p:cNvPr id="239" name="Google Shape;239;p24"/>
          <p:cNvSpPr txBox="1"/>
          <p:nvPr/>
        </p:nvSpPr>
        <p:spPr>
          <a:xfrm>
            <a:off x="504000" y="8820150"/>
            <a:ext cx="7268100" cy="1066800"/>
          </a:xfrm>
          <a:prstGeom prst="rect">
            <a:avLst/>
          </a:prstGeom>
          <a:solidFill>
            <a:srgbClr val="A4C2F4">
              <a:alpha val="47490"/>
            </a:srgbClr>
          </a:solidFill>
          <a:ln>
            <a:noFill/>
          </a:ln>
        </p:spPr>
        <p:txBody>
          <a:bodyPr anchorCtr="0" anchor="ctr" bIns="91425" lIns="457200" spcFirstLastPara="1" rIns="457200" wrap="square" tIns="91425">
            <a:noAutofit/>
          </a:bodyPr>
          <a:lstStyle/>
          <a:p>
            <a:pPr indent="0" lvl="0" marL="0" rtl="0" algn="l">
              <a:spcBef>
                <a:spcPts val="0"/>
              </a:spcBef>
              <a:spcAft>
                <a:spcPts val="0"/>
              </a:spcAft>
              <a:buNone/>
            </a:pPr>
            <a:r>
              <a:rPr b="1" lang="en" sz="1600">
                <a:solidFill>
                  <a:schemeClr val="dk1"/>
                </a:solidFill>
                <a:latin typeface="Montserrat"/>
                <a:ea typeface="Montserrat"/>
                <a:cs typeface="Montserrat"/>
                <a:sym typeface="Montserrat"/>
              </a:rPr>
              <a:t>Sample Target: </a:t>
            </a:r>
            <a:r>
              <a:rPr lang="en" sz="1600">
                <a:solidFill>
                  <a:srgbClr val="222222"/>
                </a:solidFill>
                <a:latin typeface="Montserrat"/>
                <a:ea typeface="Montserrat"/>
                <a:cs typeface="Montserrat"/>
                <a:sym typeface="Montserrat"/>
              </a:rPr>
              <a:t>“By October 31, 2020, 40% of our students will have completed financial aid forms, and 55% of our Latinx students will have completed.”  </a:t>
            </a:r>
            <a:endParaRPr sz="1600"/>
          </a:p>
        </p:txBody>
      </p:sp>
      <p:sp>
        <p:nvSpPr>
          <p:cNvPr id="240" name="Google Shape;240;p24"/>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11</a:t>
            </a:r>
            <a:endParaRPr b="1" sz="2500">
              <a:solidFill>
                <a:srgbClr val="999999"/>
              </a:solidFill>
              <a:latin typeface="Montserrat"/>
              <a:ea typeface="Montserrat"/>
              <a:cs typeface="Montserrat"/>
              <a:sym typeface="Montserrat"/>
            </a:endParaRPr>
          </a:p>
        </p:txBody>
      </p:sp>
      <p:sp>
        <p:nvSpPr>
          <p:cNvPr id="241" name="Google Shape;241;p24"/>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Set aims and identify student groups you need to focus on to ensure equity and maximize Cal Grant awardance</a:t>
            </a:r>
            <a:r>
              <a:rPr lang="en">
                <a:solidFill>
                  <a:schemeClr val="dk1"/>
                </a:solidFill>
                <a:latin typeface="Montserrat"/>
                <a:ea typeface="Montserrat"/>
                <a:cs typeface="Montserrat"/>
                <a:sym typeface="Montserrat"/>
              </a:rPr>
              <a:t> </a:t>
            </a:r>
            <a:endParaRPr/>
          </a:p>
        </p:txBody>
      </p:sp>
      <p:grpSp>
        <p:nvGrpSpPr>
          <p:cNvPr id="242" name="Google Shape;242;p24"/>
          <p:cNvGrpSpPr/>
          <p:nvPr/>
        </p:nvGrpSpPr>
        <p:grpSpPr>
          <a:xfrm>
            <a:off x="844200" y="1679425"/>
            <a:ext cx="628500" cy="781200"/>
            <a:chOff x="844200" y="1679425"/>
            <a:chExt cx="628500" cy="781200"/>
          </a:xfrm>
        </p:grpSpPr>
        <p:sp>
          <p:nvSpPr>
            <p:cNvPr id="243" name="Google Shape;243;p24"/>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244" name="Google Shape;244;p24"/>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4</a:t>
              </a:r>
              <a:endParaRPr b="1" sz="2500">
                <a:latin typeface="Montserrat"/>
                <a:ea typeface="Montserrat"/>
                <a:cs typeface="Montserrat"/>
                <a:sym typeface="Montserra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5"/>
          <p:cNvSpPr/>
          <p:nvPr/>
        </p:nvSpPr>
        <p:spPr>
          <a:xfrm>
            <a:off x="504300" y="295225"/>
            <a:ext cx="7268100" cy="1190700"/>
          </a:xfrm>
          <a:prstGeom prst="rect">
            <a:avLst/>
          </a:prstGeom>
          <a:solidFill>
            <a:srgbClr val="6D9EEB"/>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3000">
                <a:solidFill>
                  <a:srgbClr val="FFFFFF"/>
                </a:solidFill>
                <a:latin typeface="Montserrat"/>
                <a:ea typeface="Montserrat"/>
                <a:cs typeface="Montserrat"/>
                <a:sym typeface="Montserrat"/>
              </a:rPr>
              <a:t>EMBRACE DATA TO PROVIDE TARGETED SUPPORT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250" name="Google Shape;250;p25"/>
          <p:cNvSpPr txBox="1"/>
          <p:nvPr/>
        </p:nvSpPr>
        <p:spPr>
          <a:xfrm>
            <a:off x="857250" y="2460625"/>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The diagram below shows a critical process for 1) looking at data, 2) identifying student segments/groups who need targeted support, 3) generating ideas for supporting those students, 4) getting clear on who is doing what by when, and 5) coming back together to track progress for that student segment. </a:t>
            </a:r>
            <a:r>
              <a:rPr i="1" lang="en" sz="1200">
                <a:solidFill>
                  <a:schemeClr val="dk1"/>
                </a:solidFill>
                <a:latin typeface="Montserrat"/>
                <a:ea typeface="Montserrat"/>
                <a:cs typeface="Montserrat"/>
                <a:sym typeface="Montserrat"/>
              </a:rPr>
              <a:t>The goal is that students would complete the FAFSA/Dream Act in one loop of this process</a:t>
            </a:r>
            <a:r>
              <a:rPr lang="en" sz="1200">
                <a:solidFill>
                  <a:schemeClr val="dk1"/>
                </a:solidFill>
                <a:latin typeface="Montserrat"/>
                <a:ea typeface="Montserrat"/>
                <a:cs typeface="Montserrat"/>
                <a:sym typeface="Montserrat"/>
              </a:rPr>
              <a:t>, and that by tracking who completes, teams would be able to problem-solve together how  to support students who need more targeted interventions.</a:t>
            </a:r>
            <a:endParaRPr b="1" sz="1200">
              <a:solidFill>
                <a:schemeClr val="dk1"/>
              </a:solidFill>
              <a:latin typeface="Montserrat"/>
              <a:ea typeface="Montserrat"/>
              <a:cs typeface="Montserrat"/>
              <a:sym typeface="Montserrat"/>
            </a:endParaRPr>
          </a:p>
        </p:txBody>
      </p:sp>
      <p:sp>
        <p:nvSpPr>
          <p:cNvPr id="251" name="Google Shape;251;p25"/>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12</a:t>
            </a:r>
            <a:endParaRPr b="1" sz="2500">
              <a:solidFill>
                <a:srgbClr val="999999"/>
              </a:solidFill>
              <a:latin typeface="Montserrat"/>
              <a:ea typeface="Montserrat"/>
              <a:cs typeface="Montserrat"/>
              <a:sym typeface="Montserrat"/>
            </a:endParaRPr>
          </a:p>
        </p:txBody>
      </p:sp>
      <p:sp>
        <p:nvSpPr>
          <p:cNvPr id="252" name="Google Shape;252;p25"/>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Build team routines for ACTING on by-student CSAC data </a:t>
            </a:r>
            <a:endParaRPr/>
          </a:p>
        </p:txBody>
      </p:sp>
      <p:grpSp>
        <p:nvGrpSpPr>
          <p:cNvPr id="253" name="Google Shape;253;p25"/>
          <p:cNvGrpSpPr/>
          <p:nvPr/>
        </p:nvGrpSpPr>
        <p:grpSpPr>
          <a:xfrm>
            <a:off x="844200" y="1679425"/>
            <a:ext cx="628500" cy="781200"/>
            <a:chOff x="844200" y="1679425"/>
            <a:chExt cx="628500" cy="781200"/>
          </a:xfrm>
        </p:grpSpPr>
        <p:sp>
          <p:nvSpPr>
            <p:cNvPr id="254" name="Google Shape;254;p25"/>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255" name="Google Shape;255;p25"/>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5</a:t>
              </a:r>
              <a:endParaRPr b="1" sz="2500">
                <a:latin typeface="Montserrat"/>
                <a:ea typeface="Montserrat"/>
                <a:cs typeface="Montserrat"/>
                <a:sym typeface="Montserrat"/>
              </a:endParaRPr>
            </a:p>
          </p:txBody>
        </p:sp>
      </p:grpSp>
      <p:sp>
        <p:nvSpPr>
          <p:cNvPr id="256" name="Google Shape;256;p25"/>
          <p:cNvSpPr/>
          <p:nvPr/>
        </p:nvSpPr>
        <p:spPr>
          <a:xfrm>
            <a:off x="2638900" y="4010063"/>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Identify someone who runs the CSAC report and merges by-student data</a:t>
            </a:r>
            <a:endParaRPr sz="1200"/>
          </a:p>
        </p:txBody>
      </p:sp>
      <p:sp>
        <p:nvSpPr>
          <p:cNvPr id="257" name="Google Shape;257;p25"/>
          <p:cNvSpPr/>
          <p:nvPr/>
        </p:nvSpPr>
        <p:spPr>
          <a:xfrm>
            <a:off x="2638900" y="5407138"/>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Identify segmentation strategy (Which groups will you prioritize, in what order?)</a:t>
            </a:r>
            <a:endParaRPr sz="1200"/>
          </a:p>
        </p:txBody>
      </p:sp>
      <p:sp>
        <p:nvSpPr>
          <p:cNvPr id="258" name="Google Shape;258;p25"/>
          <p:cNvSpPr/>
          <p:nvPr/>
        </p:nvSpPr>
        <p:spPr>
          <a:xfrm>
            <a:off x="2638900" y="6804200"/>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1) Gather team and look at by-student data</a:t>
            </a:r>
            <a:endParaRPr sz="1200"/>
          </a:p>
        </p:txBody>
      </p:sp>
      <p:sp>
        <p:nvSpPr>
          <p:cNvPr id="259" name="Google Shape;259;p25"/>
          <p:cNvSpPr/>
          <p:nvPr/>
        </p:nvSpPr>
        <p:spPr>
          <a:xfrm>
            <a:off x="4920950" y="7601125"/>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2) Identify student segment to focus on</a:t>
            </a:r>
            <a:endParaRPr sz="1200"/>
          </a:p>
        </p:txBody>
      </p:sp>
      <p:sp>
        <p:nvSpPr>
          <p:cNvPr id="260" name="Google Shape;260;p25"/>
          <p:cNvSpPr/>
          <p:nvPr/>
        </p:nvSpPr>
        <p:spPr>
          <a:xfrm>
            <a:off x="4066350" y="8696550"/>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3) Plan next steps or intervention for student segment</a:t>
            </a:r>
            <a:endParaRPr sz="1200"/>
          </a:p>
        </p:txBody>
      </p:sp>
      <p:sp>
        <p:nvSpPr>
          <p:cNvPr id="261" name="Google Shape;261;p25"/>
          <p:cNvSpPr/>
          <p:nvPr/>
        </p:nvSpPr>
        <p:spPr>
          <a:xfrm>
            <a:off x="356850" y="4010075"/>
            <a:ext cx="1725900" cy="1800900"/>
          </a:xfrm>
          <a:prstGeom prst="roundRect">
            <a:avLst>
              <a:gd fmla="val 16667" name="adj"/>
            </a:avLst>
          </a:prstGeom>
          <a:solidFill>
            <a:srgbClr val="EA9999"/>
          </a:solidFill>
          <a:ln cap="flat" cmpd="sng" w="9525">
            <a:solidFill>
              <a:schemeClr val="dk2"/>
            </a:solidFill>
            <a:prstDash val="solid"/>
            <a:round/>
            <a:headEnd len="sm" w="sm" type="none"/>
            <a:tailEnd len="sm" w="sm" type="none"/>
          </a:ln>
          <a:effectLst>
            <a:outerShdw blurRad="57150" rotWithShape="0" algn="bl" dir="5400000" dist="7620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t>GOAL:</a:t>
            </a:r>
            <a:endParaRPr b="1"/>
          </a:p>
          <a:p>
            <a:pPr indent="0" lvl="0" marL="0" rtl="0" algn="ctr">
              <a:spcBef>
                <a:spcPts val="0"/>
              </a:spcBef>
              <a:spcAft>
                <a:spcPts val="0"/>
              </a:spcAft>
              <a:buNone/>
            </a:pPr>
            <a:r>
              <a:rPr lang="en" sz="1200"/>
              <a:t>CARPE teams have systems/routines for prioritzing which students to support, executing on next steps, and ensuring completion. </a:t>
            </a:r>
            <a:endParaRPr sz="1200"/>
          </a:p>
        </p:txBody>
      </p:sp>
      <p:sp>
        <p:nvSpPr>
          <p:cNvPr id="262" name="Google Shape;262;p25"/>
          <p:cNvSpPr/>
          <p:nvPr/>
        </p:nvSpPr>
        <p:spPr>
          <a:xfrm>
            <a:off x="1472700" y="8696550"/>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4) Assign responsibilities and execute on next steps (Who will do what by when?)</a:t>
            </a:r>
            <a:endParaRPr sz="1200"/>
          </a:p>
        </p:txBody>
      </p:sp>
      <p:sp>
        <p:nvSpPr>
          <p:cNvPr id="263" name="Google Shape;263;p25"/>
          <p:cNvSpPr/>
          <p:nvPr/>
        </p:nvSpPr>
        <p:spPr>
          <a:xfrm>
            <a:off x="504300" y="7601125"/>
            <a:ext cx="1905000" cy="952500"/>
          </a:xfrm>
          <a:prstGeom prst="roundRect">
            <a:avLst>
              <a:gd fmla="val 16667" name="adj"/>
            </a:avLst>
          </a:prstGeom>
          <a:solidFill>
            <a:srgbClr val="FFE599"/>
          </a:solidFill>
          <a:ln cap="flat" cmpd="sng" w="9525">
            <a:solidFill>
              <a:schemeClr val="dk2"/>
            </a:solidFill>
            <a:prstDash val="solid"/>
            <a:round/>
            <a:headEnd len="sm" w="sm" type="none"/>
            <a:tailEnd len="sm" w="sm" type="none"/>
          </a:ln>
          <a:effectLst>
            <a:outerShdw blurRad="57150" rotWithShape="0" algn="bl" dir="54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5) Update data to track progress</a:t>
            </a:r>
            <a:endParaRPr sz="1200"/>
          </a:p>
        </p:txBody>
      </p:sp>
      <p:sp>
        <p:nvSpPr>
          <p:cNvPr id="264" name="Google Shape;264;p25"/>
          <p:cNvSpPr/>
          <p:nvPr/>
        </p:nvSpPr>
        <p:spPr>
          <a:xfrm>
            <a:off x="5932225" y="5977288"/>
            <a:ext cx="1408500" cy="1380600"/>
          </a:xfrm>
          <a:prstGeom prst="foldedCorner">
            <a:avLst>
              <a:gd fmla="val 16667" name="adj"/>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952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t>Which students from the previous loop did not complete? Why?</a:t>
            </a:r>
            <a:endParaRPr sz="1200"/>
          </a:p>
        </p:txBody>
      </p:sp>
      <p:cxnSp>
        <p:nvCxnSpPr>
          <p:cNvPr id="265" name="Google Shape;265;p25"/>
          <p:cNvCxnSpPr>
            <a:stCxn id="256" idx="2"/>
            <a:endCxn id="257" idx="0"/>
          </p:cNvCxnSpPr>
          <p:nvPr/>
        </p:nvCxnSpPr>
        <p:spPr>
          <a:xfrm>
            <a:off x="3591400" y="4962563"/>
            <a:ext cx="0" cy="444600"/>
          </a:xfrm>
          <a:prstGeom prst="straightConnector1">
            <a:avLst/>
          </a:prstGeom>
          <a:noFill/>
          <a:ln cap="flat" cmpd="sng" w="28575">
            <a:solidFill>
              <a:schemeClr val="dk2"/>
            </a:solidFill>
            <a:prstDash val="solid"/>
            <a:round/>
            <a:headEnd len="med" w="med" type="none"/>
            <a:tailEnd len="med" w="med" type="triangle"/>
          </a:ln>
        </p:spPr>
      </p:cxnSp>
      <p:cxnSp>
        <p:nvCxnSpPr>
          <p:cNvPr id="266" name="Google Shape;266;p25"/>
          <p:cNvCxnSpPr/>
          <p:nvPr/>
        </p:nvCxnSpPr>
        <p:spPr>
          <a:xfrm>
            <a:off x="3591400" y="6359638"/>
            <a:ext cx="0" cy="444600"/>
          </a:xfrm>
          <a:prstGeom prst="straightConnector1">
            <a:avLst/>
          </a:prstGeom>
          <a:noFill/>
          <a:ln cap="flat" cmpd="sng" w="28575">
            <a:solidFill>
              <a:schemeClr val="dk2"/>
            </a:solidFill>
            <a:prstDash val="solid"/>
            <a:round/>
            <a:headEnd len="med" w="med" type="none"/>
            <a:tailEnd len="med" w="med" type="triangle"/>
          </a:ln>
        </p:spPr>
      </p:cxnSp>
      <p:sp>
        <p:nvSpPr>
          <p:cNvPr id="267" name="Google Shape;267;p25"/>
          <p:cNvSpPr/>
          <p:nvPr/>
        </p:nvSpPr>
        <p:spPr>
          <a:xfrm rot="3560751">
            <a:off x="4704643" y="6995081"/>
            <a:ext cx="628414" cy="444685"/>
          </a:xfrm>
          <a:prstGeom prst="bentArrow">
            <a:avLst>
              <a:gd fmla="val 38975" name="adj1"/>
              <a:gd fmla="val 34018" name="adj2"/>
              <a:gd fmla="val 38592" name="adj3"/>
              <a:gd fmla="val 85951" name="adj4"/>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5"/>
          <p:cNvSpPr/>
          <p:nvPr/>
        </p:nvSpPr>
        <p:spPr>
          <a:xfrm rot="9527264">
            <a:off x="6030619" y="8857714"/>
            <a:ext cx="628482" cy="444799"/>
          </a:xfrm>
          <a:prstGeom prst="bentArrow">
            <a:avLst>
              <a:gd fmla="val 38975" name="adj1"/>
              <a:gd fmla="val 34018" name="adj2"/>
              <a:gd fmla="val 38592" name="adj3"/>
              <a:gd fmla="val 85951" name="adj4"/>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p:nvPr/>
        </p:nvSpPr>
        <p:spPr>
          <a:xfrm rot="-5953712">
            <a:off x="741914" y="8820108"/>
            <a:ext cx="628535" cy="444670"/>
          </a:xfrm>
          <a:prstGeom prst="bentArrow">
            <a:avLst>
              <a:gd fmla="val 38975" name="adj1"/>
              <a:gd fmla="val 34018" name="adj2"/>
              <a:gd fmla="val 38592" name="adj3"/>
              <a:gd fmla="val 85951" name="adj4"/>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rot="-583655">
            <a:off x="1747624" y="6963588"/>
            <a:ext cx="628537" cy="444721"/>
          </a:xfrm>
          <a:prstGeom prst="bentArrow">
            <a:avLst>
              <a:gd fmla="val 38975" name="adj1"/>
              <a:gd fmla="val 34018" name="adj2"/>
              <a:gd fmla="val 38592" name="adj3"/>
              <a:gd fmla="val 85951" name="adj4"/>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3524375" y="9042000"/>
            <a:ext cx="361800" cy="314400"/>
          </a:xfrm>
          <a:prstGeom prst="leftArrow">
            <a:avLst>
              <a:gd fmla="val 50000" name="adj1"/>
              <a:gd fmla="val 50000" name="adj2"/>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2" name="Google Shape;272;p25"/>
          <p:cNvCxnSpPr/>
          <p:nvPr/>
        </p:nvCxnSpPr>
        <p:spPr>
          <a:xfrm flipH="1" rot="10800000">
            <a:off x="4561550" y="6654100"/>
            <a:ext cx="1348800" cy="119700"/>
          </a:xfrm>
          <a:prstGeom prst="curvedConnector3">
            <a:avLst>
              <a:gd fmla="val 50245" name="adj1"/>
            </a:avLst>
          </a:prstGeom>
          <a:noFill/>
          <a:ln cap="flat" cmpd="sng" w="28575">
            <a:solidFill>
              <a:schemeClr val="dk2"/>
            </a:solidFill>
            <a:prstDash val="solid"/>
            <a:round/>
            <a:headEnd len="med" w="med" type="none"/>
            <a:tailEnd len="med" w="med" type="triangle"/>
          </a:ln>
        </p:spPr>
      </p:cxnSp>
      <p:cxnSp>
        <p:nvCxnSpPr>
          <p:cNvPr id="273" name="Google Shape;273;p25"/>
          <p:cNvCxnSpPr>
            <a:stCxn id="264" idx="3"/>
          </p:cNvCxnSpPr>
          <p:nvPr/>
        </p:nvCxnSpPr>
        <p:spPr>
          <a:xfrm flipH="1">
            <a:off x="6003925" y="6667588"/>
            <a:ext cx="1336800" cy="2917200"/>
          </a:xfrm>
          <a:prstGeom prst="curvedConnector4">
            <a:avLst>
              <a:gd fmla="val -17813" name="adj1"/>
              <a:gd fmla="val 92168" name="adj2"/>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6"/>
          <p:cNvSpPr txBox="1"/>
          <p:nvPr/>
        </p:nvSpPr>
        <p:spPr>
          <a:xfrm>
            <a:off x="857250" y="361950"/>
            <a:ext cx="6352500" cy="1333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PT Sans Narrow"/>
              <a:buChar char="❏"/>
            </a:pPr>
            <a:r>
              <a:rPr b="1" lang="en" sz="1200">
                <a:latin typeface="Montserrat"/>
                <a:ea typeface="Montserrat"/>
                <a:cs typeface="Montserrat"/>
                <a:sym typeface="Montserrat"/>
              </a:rPr>
              <a:t>Frequency matters:</a:t>
            </a:r>
            <a:r>
              <a:rPr lang="en" sz="1200">
                <a:latin typeface="Montserrat"/>
                <a:ea typeface="Montserrat"/>
                <a:cs typeface="Montserrat"/>
                <a:sym typeface="Montserrat"/>
              </a:rPr>
              <a:t> Ideally, teams should be engaging in this loop</a:t>
            </a:r>
            <a:r>
              <a:rPr i="1" lang="en" sz="1200">
                <a:latin typeface="Montserrat"/>
                <a:ea typeface="Montserrat"/>
                <a:cs typeface="Montserrat"/>
                <a:sym typeface="Montserrat"/>
              </a:rPr>
              <a:t> every week</a:t>
            </a:r>
            <a:r>
              <a:rPr lang="en" sz="1200">
                <a:latin typeface="Montserrat"/>
                <a:ea typeface="Montserrat"/>
                <a:cs typeface="Montserrat"/>
                <a:sym typeface="Montserrat"/>
              </a:rPr>
              <a:t> during pushes for a STRONG START (October) and STRONG END (January-March), and </a:t>
            </a:r>
            <a:r>
              <a:rPr i="1" lang="en" sz="1200">
                <a:latin typeface="Montserrat"/>
                <a:ea typeface="Montserrat"/>
                <a:cs typeface="Montserrat"/>
                <a:sym typeface="Montserrat"/>
              </a:rPr>
              <a:t>bi-weekly</a:t>
            </a:r>
            <a:r>
              <a:rPr lang="en" sz="1200">
                <a:latin typeface="Montserrat"/>
                <a:ea typeface="Montserrat"/>
                <a:cs typeface="Montserrat"/>
                <a:sym typeface="Montserrat"/>
              </a:rPr>
              <a:t> in between. In February, before the Cal Grant Deadline, the College &amp; Career Center team at Warren High School was looking at their by-student data on Airtable </a:t>
            </a:r>
            <a:r>
              <a:rPr i="1" lang="en" sz="1200">
                <a:latin typeface="Montserrat"/>
                <a:ea typeface="Montserrat"/>
                <a:cs typeface="Montserrat"/>
                <a:sym typeface="Montserrat"/>
              </a:rPr>
              <a:t>almost daily</a:t>
            </a:r>
            <a:r>
              <a:rPr lang="en" sz="1200">
                <a:latin typeface="Montserrat"/>
                <a:ea typeface="Montserrat"/>
                <a:cs typeface="Montserrat"/>
                <a:sym typeface="Montserrat"/>
              </a:rPr>
              <a:t>. They had clerks and volunteers calling each family who still needed to complete to ask them why they hadn’t completed and invite them to evening FAFSA workshops. By meeting frequently to look at data, they were able to check their progress, personally reach out to students/families who needed to complete, and provide more targeted supports.</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457200" rtl="0" algn="l">
              <a:spcBef>
                <a:spcPts val="0"/>
              </a:spcBef>
              <a:spcAft>
                <a:spcPts val="0"/>
              </a:spcAft>
              <a:buSzPts val="1200"/>
              <a:buFont typeface="PT Sans Narrow"/>
              <a:buChar char="❏"/>
            </a:pPr>
            <a:r>
              <a:rPr b="1" lang="en" sz="1200">
                <a:latin typeface="Montserrat"/>
                <a:ea typeface="Montserrat"/>
                <a:cs typeface="Montserrat"/>
                <a:sym typeface="Montserrat"/>
              </a:rPr>
              <a:t>Provide targeted supports: </a:t>
            </a:r>
            <a:r>
              <a:rPr lang="en" sz="1200">
                <a:latin typeface="Montserrat"/>
                <a:ea typeface="Montserrat"/>
                <a:cs typeface="Montserrat"/>
                <a:sym typeface="Montserrat"/>
              </a:rPr>
              <a:t>By tracking completions by student groups, and prioritizing students who were eligible for a Cal Grant, schools were able to provide targeted supports that ensured greater equity:</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914400" rtl="0" algn="l">
              <a:spcBef>
                <a:spcPts val="0"/>
              </a:spcBef>
              <a:spcAft>
                <a:spcPts val="0"/>
              </a:spcAft>
              <a:buSzPts val="1200"/>
              <a:buFont typeface="Montserrat"/>
              <a:buChar char="❏"/>
            </a:pPr>
            <a:r>
              <a:rPr b="1" lang="en" sz="1200">
                <a:latin typeface="Montserrat"/>
                <a:ea typeface="Montserrat"/>
                <a:cs typeface="Montserrat"/>
                <a:sym typeface="Montserrat"/>
              </a:rPr>
              <a:t>Personally call families to invite them to upcoming parent nights or office hours</a:t>
            </a:r>
            <a:r>
              <a:rPr lang="en" sz="1200">
                <a:latin typeface="Montserrat"/>
                <a:ea typeface="Montserrat"/>
                <a:cs typeface="Montserrat"/>
                <a:sym typeface="Montserrat"/>
              </a:rPr>
              <a:t>, and make sure they know what to bring. Successful CARPE schools engaged tutors, staff, and volunteers to call families who still needed to complete and made it easy by providing </a:t>
            </a:r>
            <a:r>
              <a:rPr lang="en" sz="1200" u="sng">
                <a:latin typeface="Montserrat"/>
                <a:ea typeface="Montserrat"/>
                <a:cs typeface="Montserrat"/>
                <a:sym typeface="Montserrat"/>
                <a:hlinkClick r:id="rId3"/>
              </a:rPr>
              <a:t>scripts in English</a:t>
            </a:r>
            <a:r>
              <a:rPr lang="en" sz="1200">
                <a:latin typeface="Montserrat"/>
                <a:ea typeface="Montserrat"/>
                <a:cs typeface="Montserrat"/>
                <a:sym typeface="Montserrat"/>
              </a:rPr>
              <a:t> and </a:t>
            </a:r>
            <a:r>
              <a:rPr lang="en" sz="1200" u="sng">
                <a:latin typeface="Montserrat"/>
                <a:ea typeface="Montserrat"/>
                <a:cs typeface="Montserrat"/>
                <a:sym typeface="Montserrat"/>
                <a:hlinkClick r:id="rId4"/>
              </a:rPr>
              <a:t>Spanish</a:t>
            </a:r>
            <a:r>
              <a:rPr lang="en" sz="1200">
                <a:latin typeface="Montserrat"/>
                <a:ea typeface="Montserrat"/>
                <a:cs typeface="Montserrat"/>
                <a:sym typeface="Montserrat"/>
              </a:rPr>
              <a:t>. </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914400" rtl="0" algn="l">
              <a:spcBef>
                <a:spcPts val="0"/>
              </a:spcBef>
              <a:spcAft>
                <a:spcPts val="0"/>
              </a:spcAft>
              <a:buSzPts val="1200"/>
              <a:buFont typeface="Montserrat"/>
              <a:buChar char="❏"/>
            </a:pPr>
            <a:r>
              <a:rPr b="1" lang="en" sz="1200">
                <a:latin typeface="Montserrat"/>
                <a:ea typeface="Montserrat"/>
                <a:cs typeface="Montserrat"/>
                <a:sym typeface="Montserrat"/>
              </a:rPr>
              <a:t>Pull small groups and individuals</a:t>
            </a:r>
            <a:r>
              <a:rPr lang="en" sz="1200">
                <a:latin typeface="Montserrat"/>
                <a:ea typeface="Montserrat"/>
                <a:cs typeface="Montserrat"/>
                <a:sym typeface="Montserrat"/>
              </a:rPr>
              <a:t> who haven’t completed to provide personalized support during the school day (during electives, lunch, etc.). It can be helpful to group students who may have similar experiences/needs. Escondido High School designated a week in February where they were pulling students who hadn’t completed out of elective classes to get support in the College &amp; Career Center.</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914400" rtl="0" algn="l">
              <a:spcBef>
                <a:spcPts val="0"/>
              </a:spcBef>
              <a:spcAft>
                <a:spcPts val="0"/>
              </a:spcAft>
              <a:buSzPts val="1200"/>
              <a:buFont typeface="Montserrat"/>
              <a:buChar char="❏"/>
            </a:pPr>
            <a:r>
              <a:rPr b="1" lang="en" sz="1200">
                <a:latin typeface="Montserrat"/>
                <a:ea typeface="Montserrat"/>
                <a:cs typeface="Montserrat"/>
                <a:sym typeface="Montserrat"/>
              </a:rPr>
              <a:t>Conduct empathy interviews </a:t>
            </a:r>
            <a:r>
              <a:rPr lang="en" sz="1200">
                <a:latin typeface="Montserrat"/>
                <a:ea typeface="Montserrat"/>
                <a:cs typeface="Montserrat"/>
                <a:sym typeface="Montserrat"/>
              </a:rPr>
              <a:t>with students/families who haven’t completed to understand the barriers they are encountering and support them through completion. You may identify common challenges that will help your team provide better support to whole student groups.</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914400" rtl="0" algn="l">
              <a:spcBef>
                <a:spcPts val="0"/>
              </a:spcBef>
              <a:spcAft>
                <a:spcPts val="0"/>
              </a:spcAft>
              <a:buSzPts val="1200"/>
              <a:buFont typeface="Montserrat"/>
              <a:buChar char="❏"/>
            </a:pPr>
            <a:r>
              <a:rPr b="1" lang="en" sz="1200">
                <a:latin typeface="Montserrat"/>
                <a:ea typeface="Montserrat"/>
                <a:cs typeface="Montserrat"/>
                <a:sym typeface="Montserrat"/>
              </a:rPr>
              <a:t>Mobilize the village</a:t>
            </a:r>
            <a:r>
              <a:rPr lang="en" sz="1200">
                <a:latin typeface="Montserrat"/>
                <a:ea typeface="Montserrat"/>
                <a:cs typeface="Montserrat"/>
                <a:sym typeface="Montserrat"/>
              </a:rPr>
              <a:t>. Share by-student data with senior teachers/advisors, AVID teachers, SPED, Migrant Ed coordinators, etc. and have them “nudge” specific students to complete. </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914400" rtl="0" algn="l">
              <a:spcBef>
                <a:spcPts val="0"/>
              </a:spcBef>
              <a:spcAft>
                <a:spcPts val="0"/>
              </a:spcAft>
              <a:buSzPts val="1200"/>
              <a:buFont typeface="Montserrat"/>
              <a:buChar char="❏"/>
            </a:pPr>
            <a:r>
              <a:rPr b="1" lang="en" sz="1200">
                <a:latin typeface="Montserrat"/>
                <a:ea typeface="Montserrat"/>
                <a:cs typeface="Montserrat"/>
                <a:sym typeface="Montserrat"/>
              </a:rPr>
              <a:t>Mail in the signature page for families. </a:t>
            </a:r>
            <a:r>
              <a:rPr lang="en" sz="1200">
                <a:latin typeface="Montserrat"/>
                <a:ea typeface="Montserrat"/>
                <a:cs typeface="Montserrat"/>
                <a:sym typeface="Montserrat"/>
              </a:rPr>
              <a:t>Many families experience this step as a barrier, but the school can help remove it (and mail signature pages in batches).</a:t>
            </a:r>
            <a:endParaRPr sz="1200">
              <a:latin typeface="Montserrat"/>
              <a:ea typeface="Montserrat"/>
              <a:cs typeface="Montserrat"/>
              <a:sym typeface="Montserrat"/>
            </a:endParaRPr>
          </a:p>
          <a:p>
            <a:pPr indent="0" lvl="0" marL="914400" rtl="0" algn="l">
              <a:spcBef>
                <a:spcPts val="0"/>
              </a:spcBef>
              <a:spcAft>
                <a:spcPts val="0"/>
              </a:spcAft>
              <a:buNone/>
            </a:pPr>
            <a:r>
              <a:t/>
            </a:r>
            <a:endParaRPr sz="1200">
              <a:latin typeface="Montserrat"/>
              <a:ea typeface="Montserrat"/>
              <a:cs typeface="Montserrat"/>
              <a:sym typeface="Montserrat"/>
            </a:endParaRPr>
          </a:p>
          <a:p>
            <a:pPr indent="-304800" lvl="0" marL="914400" rtl="0" algn="l">
              <a:spcBef>
                <a:spcPts val="0"/>
              </a:spcBef>
              <a:spcAft>
                <a:spcPts val="0"/>
              </a:spcAft>
              <a:buSzPts val="1200"/>
              <a:buFont typeface="Montserrat"/>
              <a:buChar char="❏"/>
            </a:pPr>
            <a:r>
              <a:rPr b="1" lang="en" sz="1200">
                <a:latin typeface="Montserrat"/>
                <a:ea typeface="Montserrat"/>
                <a:cs typeface="Montserrat"/>
                <a:sym typeface="Montserrat"/>
              </a:rPr>
              <a:t>Hit a wall? Call CSAC at 1-800-4-FED-AID! </a:t>
            </a:r>
            <a:r>
              <a:rPr lang="en" sz="1200">
                <a:latin typeface="Montserrat"/>
                <a:ea typeface="Montserrat"/>
                <a:cs typeface="Montserrat"/>
                <a:sym typeface="Montserrat"/>
              </a:rPr>
              <a:t>The folks here really do want to help. They can provide advice about specific situations, identify why applications are not complete, and resolve many errors for your students.</a:t>
            </a:r>
            <a:endParaRPr b="1" sz="1200">
              <a:latin typeface="Montserrat"/>
              <a:ea typeface="Montserrat"/>
              <a:cs typeface="Montserrat"/>
              <a:sym typeface="Montserrat"/>
            </a:endParaRPr>
          </a:p>
        </p:txBody>
      </p:sp>
      <p:sp>
        <p:nvSpPr>
          <p:cNvPr id="279" name="Google Shape;279;p26"/>
          <p:cNvSpPr/>
          <p:nvPr/>
        </p:nvSpPr>
        <p:spPr>
          <a:xfrm>
            <a:off x="0" y="9391650"/>
            <a:ext cx="7772400" cy="666900"/>
          </a:xfrm>
          <a:prstGeom prst="rect">
            <a:avLst/>
          </a:prstGeom>
          <a:solidFill>
            <a:srgbClr val="6D9EEB"/>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EMBRACE DATA TO PROVIDE TARGETED SUPPORT</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280" name="Google Shape;280;p26"/>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13</a:t>
            </a:r>
            <a:endParaRPr b="1" sz="25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nvSpPr>
        <p:spPr>
          <a:xfrm>
            <a:off x="857250" y="4629150"/>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304800" lvl="0" marL="457200" rtl="0" algn="l">
              <a:spcBef>
                <a:spcPts val="0"/>
              </a:spcBef>
              <a:spcAft>
                <a:spcPts val="0"/>
              </a:spcAft>
              <a:buSzPts val="1200"/>
              <a:buFont typeface="PT Sans Narrow"/>
              <a:buChar char="❏"/>
            </a:pPr>
            <a:r>
              <a:rPr b="1" lang="en" sz="1200">
                <a:latin typeface="Montserrat"/>
                <a:ea typeface="Montserrat"/>
                <a:cs typeface="Montserrat"/>
                <a:sym typeface="Montserrat"/>
              </a:rPr>
              <a:t>Celebrate successes and analyze failures:</a:t>
            </a:r>
            <a:r>
              <a:rPr lang="en" sz="1200">
                <a:latin typeface="Montserrat"/>
                <a:ea typeface="Montserrat"/>
                <a:cs typeface="Montserrat"/>
                <a:sym typeface="Montserrat"/>
              </a:rPr>
              <a:t> At each meeting, take a moment to celebrate students who have completed and any progress made. Also notice which students didn’t complete in this loop and identify why. If you don’t know, identify a team member who will ask the student or family and report back to the team so that you can find a way to support the student to complete. </a:t>
            </a:r>
            <a:endParaRPr sz="1200">
              <a:latin typeface="Montserrat"/>
              <a:ea typeface="Montserrat"/>
              <a:cs typeface="Montserrat"/>
              <a:sym typeface="Montserrat"/>
            </a:endParaRPr>
          </a:p>
          <a:p>
            <a:pPr indent="0" lvl="0" marL="1371600" rtl="0" algn="l">
              <a:spcBef>
                <a:spcPts val="0"/>
              </a:spcBef>
              <a:spcAft>
                <a:spcPts val="0"/>
              </a:spcAft>
              <a:buNone/>
            </a:pPr>
            <a:r>
              <a:t/>
            </a:r>
            <a:endParaRPr sz="1200">
              <a:latin typeface="Montserrat"/>
              <a:ea typeface="Montserrat"/>
              <a:cs typeface="Montserrat"/>
              <a:sym typeface="Montserrat"/>
            </a:endParaRPr>
          </a:p>
          <a:p>
            <a:pPr indent="-304800" lvl="0" marL="457200" rtl="0" algn="l">
              <a:spcBef>
                <a:spcPts val="0"/>
              </a:spcBef>
              <a:spcAft>
                <a:spcPts val="0"/>
              </a:spcAft>
              <a:buSzPts val="1200"/>
              <a:buFont typeface="PT Sans Narrow"/>
              <a:buChar char="❏"/>
            </a:pPr>
            <a:r>
              <a:rPr b="1" lang="en" sz="1200">
                <a:latin typeface="Montserrat"/>
                <a:ea typeface="Montserrat"/>
                <a:cs typeface="Montserrat"/>
                <a:sym typeface="Montserrat"/>
              </a:rPr>
              <a:t>Keep track of common reasons for not completing:</a:t>
            </a:r>
            <a:r>
              <a:rPr lang="en" sz="1200">
                <a:latin typeface="Montserrat"/>
                <a:ea typeface="Montserrat"/>
                <a:cs typeface="Montserrat"/>
                <a:sym typeface="Montserrat"/>
              </a:rPr>
              <a:t> Students who face common challenges (e.g. immigration status, no tax returns, etc.) may become your next segment to focus on and require different supports. For example, Calexico High School found that some migrant parents were reluctant to come to large workshops. They enlisted their school’s Migrant Ed Coordinator, who had relationships with these students and families, and provided smaller workshops and 1-1 support to those students/families.  </a:t>
            </a:r>
            <a:endParaRPr sz="1200">
              <a:latin typeface="Montserrat"/>
              <a:ea typeface="Montserrat"/>
              <a:cs typeface="Montserrat"/>
              <a:sym typeface="Montserrat"/>
            </a:endParaRPr>
          </a:p>
          <a:p>
            <a:pPr indent="0" lvl="0" marL="1371600" rtl="0" algn="l">
              <a:spcBef>
                <a:spcPts val="0"/>
              </a:spcBef>
              <a:spcAft>
                <a:spcPts val="0"/>
              </a:spcAft>
              <a:buNone/>
            </a:pPr>
            <a:r>
              <a:t/>
            </a:r>
            <a:endParaRPr sz="1200">
              <a:latin typeface="Montserrat"/>
              <a:ea typeface="Montserrat"/>
              <a:cs typeface="Montserrat"/>
              <a:sym typeface="Montserrat"/>
            </a:endParaRPr>
          </a:p>
          <a:p>
            <a:pPr indent="-304800" lvl="0" marL="457200" rtl="0" algn="l">
              <a:spcBef>
                <a:spcPts val="0"/>
              </a:spcBef>
              <a:spcAft>
                <a:spcPts val="0"/>
              </a:spcAft>
              <a:buSzPts val="1200"/>
              <a:buFont typeface="PT Sans Narrow"/>
              <a:buChar char="❏"/>
            </a:pPr>
            <a:r>
              <a:rPr b="1" lang="en" sz="1200">
                <a:latin typeface="Montserrat"/>
                <a:ea typeface="Montserrat"/>
                <a:cs typeface="Montserrat"/>
                <a:sym typeface="Montserrat"/>
              </a:rPr>
              <a:t>Who’s on your team? </a:t>
            </a:r>
            <a:r>
              <a:rPr lang="en" sz="1200">
                <a:latin typeface="Montserrat"/>
                <a:ea typeface="Montserrat"/>
                <a:cs typeface="Montserrat"/>
                <a:sym typeface="Montserrat"/>
              </a:rPr>
              <a:t>The most effective teams are composed of college counselors, counselors and senior teachers who are all working together, with at least one administrator who could shape the path for the work, remove obstacles, and communicate it as a priority to the broader faculty and community. The two most powerful questions leaders can ask are: What is getting in the way of making this happen? What do you need? </a:t>
            </a:r>
            <a:r>
              <a:rPr b="1" lang="en" sz="1200">
                <a:latin typeface="Montserrat"/>
                <a:ea typeface="Montserrat"/>
                <a:cs typeface="Montserrat"/>
                <a:sym typeface="Montserrat"/>
              </a:rPr>
              <a:t> </a:t>
            </a:r>
            <a:endParaRPr b="1" sz="1200">
              <a:latin typeface="Montserrat"/>
              <a:ea typeface="Montserrat"/>
              <a:cs typeface="Montserrat"/>
              <a:sym typeface="Montserrat"/>
            </a:endParaRPr>
          </a:p>
        </p:txBody>
      </p:sp>
      <p:sp>
        <p:nvSpPr>
          <p:cNvPr id="286" name="Google Shape;286;p27"/>
          <p:cNvSpPr/>
          <p:nvPr/>
        </p:nvSpPr>
        <p:spPr>
          <a:xfrm>
            <a:off x="0" y="9391650"/>
            <a:ext cx="7772400" cy="666900"/>
          </a:xfrm>
          <a:prstGeom prst="rect">
            <a:avLst/>
          </a:prstGeom>
          <a:solidFill>
            <a:srgbClr val="6D9EEB"/>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EMBRACE DATA TO PROVIDE TARGETED SUPPORT</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287" name="Google Shape;287;p27"/>
          <p:cNvSpPr/>
          <p:nvPr/>
        </p:nvSpPr>
        <p:spPr>
          <a:xfrm>
            <a:off x="4722800" y="0"/>
            <a:ext cx="3049200" cy="4405500"/>
          </a:xfrm>
          <a:prstGeom prst="rect">
            <a:avLst/>
          </a:prstGeom>
          <a:solidFill>
            <a:srgbClr val="A4C2F4">
              <a:alpha val="47490"/>
            </a:srgbClr>
          </a:solidFill>
          <a:ln>
            <a:noFill/>
          </a:ln>
        </p:spPr>
        <p:txBody>
          <a:bodyPr anchorCtr="0" anchor="ctr" bIns="91425" lIns="365750" spcFirstLastPara="1" rIns="457200"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ADAPTATIONS FOR  </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VIRTUAL WORLD</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rPr lang="en">
                <a:solidFill>
                  <a:schemeClr val="dk1"/>
                </a:solidFill>
                <a:latin typeface="Montserrat"/>
                <a:ea typeface="Montserrat"/>
                <a:cs typeface="Montserrat"/>
                <a:sym typeface="Montserrat"/>
              </a:rPr>
              <a:t>Have your students all take the </a:t>
            </a:r>
            <a:r>
              <a:rPr b="1" lang="en">
                <a:solidFill>
                  <a:schemeClr val="dk1"/>
                </a:solidFill>
                <a:latin typeface="Montserrat"/>
                <a:ea typeface="Montserrat"/>
                <a:cs typeface="Montserrat"/>
                <a:sym typeface="Montserrat"/>
              </a:rPr>
              <a:t>C</a:t>
            </a:r>
            <a:r>
              <a:rPr b="1" lang="en">
                <a:solidFill>
                  <a:schemeClr val="dk1"/>
                </a:solidFill>
                <a:latin typeface="Montserrat"/>
                <a:ea typeface="Montserrat"/>
                <a:cs typeface="Montserrat"/>
                <a:sym typeface="Montserrat"/>
              </a:rPr>
              <a:t>ARPE College Course (</a:t>
            </a:r>
            <a:r>
              <a:rPr b="1" lang="en" u="sng">
                <a:solidFill>
                  <a:schemeClr val="hlink"/>
                </a:solidFill>
                <a:latin typeface="Montserrat"/>
                <a:ea typeface="Montserrat"/>
                <a:cs typeface="Montserrat"/>
                <a:sym typeface="Montserrat"/>
                <a:hlinkClick r:id="rId3"/>
              </a:rPr>
              <a:t>link</a:t>
            </a:r>
            <a:r>
              <a:rPr b="1" lang="en">
                <a:solidFill>
                  <a:schemeClr val="dk1"/>
                </a:solidFill>
                <a:latin typeface="Montserrat"/>
                <a:ea typeface="Montserrat"/>
                <a:cs typeface="Montserrat"/>
                <a:sym typeface="Montserrat"/>
              </a:rPr>
              <a:t>)</a:t>
            </a:r>
            <a:r>
              <a:rPr lang="en">
                <a:solidFill>
                  <a:schemeClr val="dk1"/>
                </a:solidFill>
                <a:latin typeface="Montserrat"/>
                <a:ea typeface="Montserrat"/>
                <a:cs typeface="Montserrat"/>
                <a:sym typeface="Montserrat"/>
              </a:rPr>
              <a:t>! </a:t>
            </a:r>
            <a:r>
              <a:rPr lang="en">
                <a:solidFill>
                  <a:schemeClr val="dk1"/>
                </a:solidFill>
                <a:latin typeface="Montserrat"/>
                <a:ea typeface="Montserrat"/>
                <a:cs typeface="Montserrat"/>
                <a:sym typeface="Montserrat"/>
              </a:rPr>
              <a:t>It will provide them with vital college information and help counselors spend less time sharing information and more time directly supporting students to complete college milestones. </a:t>
            </a:r>
            <a:endParaRPr sz="1600">
              <a:latin typeface="Montserrat"/>
              <a:ea typeface="Montserrat"/>
              <a:cs typeface="Montserrat"/>
              <a:sym typeface="Montserrat"/>
            </a:endParaRPr>
          </a:p>
        </p:txBody>
      </p:sp>
      <p:sp>
        <p:nvSpPr>
          <p:cNvPr id="288" name="Google Shape;288;p27"/>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14</a:t>
            </a:r>
            <a:endParaRPr b="1" sz="2500">
              <a:solidFill>
                <a:srgbClr val="FFFFFF"/>
              </a:solidFill>
              <a:latin typeface="Montserrat"/>
              <a:ea typeface="Montserrat"/>
              <a:cs typeface="Montserrat"/>
              <a:sym typeface="Montserrat"/>
            </a:endParaRPr>
          </a:p>
        </p:txBody>
      </p:sp>
      <p:pic>
        <p:nvPicPr>
          <p:cNvPr id="289" name="Google Shape;289;p27"/>
          <p:cNvPicPr preferRelativeResize="0"/>
          <p:nvPr/>
        </p:nvPicPr>
        <p:blipFill rotWithShape="1">
          <a:blip r:embed="rId4">
            <a:alphaModFix/>
          </a:blip>
          <a:srcRect b="0" l="19104" r="9395" t="0"/>
          <a:stretch/>
        </p:blipFill>
        <p:spPr>
          <a:xfrm>
            <a:off x="0" y="0"/>
            <a:ext cx="4722801" cy="440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alpha val="47490"/>
          </a:srgbClr>
        </a:solidFill>
      </p:bgPr>
    </p:bg>
    <p:spTree>
      <p:nvGrpSpPr>
        <p:cNvPr id="293" name="Shape 293"/>
        <p:cNvGrpSpPr/>
        <p:nvPr/>
      </p:nvGrpSpPr>
      <p:grpSpPr>
        <a:xfrm>
          <a:off x="0" y="0"/>
          <a:ext cx="0" cy="0"/>
          <a:chOff x="0" y="0"/>
          <a:chExt cx="0" cy="0"/>
        </a:xfrm>
      </p:grpSpPr>
      <p:sp>
        <p:nvSpPr>
          <p:cNvPr id="294" name="Google Shape;294;p28"/>
          <p:cNvSpPr/>
          <p:nvPr/>
        </p:nvSpPr>
        <p:spPr>
          <a:xfrm>
            <a:off x="0" y="9391650"/>
            <a:ext cx="7772400" cy="666900"/>
          </a:xfrm>
          <a:prstGeom prst="rect">
            <a:avLst/>
          </a:prstGeom>
          <a:solidFill>
            <a:srgbClr val="6D9EEB"/>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EMBRACE DATA TO PROVIDE TARGETED SUPPORT</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295" name="Google Shape;295;p28"/>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15</a:t>
            </a:r>
            <a:endParaRPr b="1" sz="2500">
              <a:solidFill>
                <a:srgbClr val="FFFFFF"/>
              </a:solidFill>
              <a:latin typeface="Montserrat"/>
              <a:ea typeface="Montserrat"/>
              <a:cs typeface="Montserrat"/>
              <a:sym typeface="Montserrat"/>
            </a:endParaRPr>
          </a:p>
        </p:txBody>
      </p:sp>
      <p:sp>
        <p:nvSpPr>
          <p:cNvPr id="296" name="Google Shape;296;p28"/>
          <p:cNvSpPr/>
          <p:nvPr/>
        </p:nvSpPr>
        <p:spPr>
          <a:xfrm>
            <a:off x="0" y="0"/>
            <a:ext cx="7772400" cy="923400"/>
          </a:xfrm>
          <a:prstGeom prst="rect">
            <a:avLst/>
          </a:prstGeom>
          <a:solidFill>
            <a:srgbClr val="6D9EEB"/>
          </a:solidFill>
          <a:ln>
            <a:noFill/>
          </a:ln>
        </p:spPr>
        <p:txBody>
          <a:bodyPr anchorCtr="0" anchor="t"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HIGH LEVERAGE PRACTICE FROM THE FIELD</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b="1"/>
          </a:p>
        </p:txBody>
      </p:sp>
      <p:sp>
        <p:nvSpPr>
          <p:cNvPr id="297" name="Google Shape;297;p28"/>
          <p:cNvSpPr txBox="1"/>
          <p:nvPr/>
        </p:nvSpPr>
        <p:spPr>
          <a:xfrm>
            <a:off x="1750950" y="1301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Build team routines for ACTING on by-student CSAC data </a:t>
            </a:r>
            <a:endParaRPr/>
          </a:p>
        </p:txBody>
      </p:sp>
      <p:grpSp>
        <p:nvGrpSpPr>
          <p:cNvPr id="298" name="Google Shape;298;p28"/>
          <p:cNvGrpSpPr/>
          <p:nvPr/>
        </p:nvGrpSpPr>
        <p:grpSpPr>
          <a:xfrm>
            <a:off x="996600" y="130125"/>
            <a:ext cx="628500" cy="781200"/>
            <a:chOff x="844200" y="1679425"/>
            <a:chExt cx="628500" cy="781200"/>
          </a:xfrm>
        </p:grpSpPr>
        <p:sp>
          <p:nvSpPr>
            <p:cNvPr id="299" name="Google Shape;299;p28"/>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300" name="Google Shape;300;p28"/>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5</a:t>
              </a:r>
              <a:endParaRPr b="1" sz="2500">
                <a:latin typeface="Montserrat"/>
                <a:ea typeface="Montserrat"/>
                <a:cs typeface="Montserrat"/>
                <a:sym typeface="Montserrat"/>
              </a:endParaRPr>
            </a:p>
          </p:txBody>
        </p:sp>
      </p:grpSp>
      <p:sp>
        <p:nvSpPr>
          <p:cNvPr id="301" name="Google Shape;301;p28"/>
          <p:cNvSpPr txBox="1"/>
          <p:nvPr/>
        </p:nvSpPr>
        <p:spPr>
          <a:xfrm>
            <a:off x="329700" y="1066800"/>
            <a:ext cx="6966600" cy="11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TARGETED DIALERS &amp; EMAILS</a:t>
            </a:r>
            <a:endParaRPr b="1" sz="1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latin typeface="Montserrat"/>
                <a:ea typeface="Montserrat"/>
                <a:cs typeface="Montserrat"/>
                <a:sym typeface="Montserrat"/>
              </a:rPr>
              <a:t>Does anyone listen to a robodialer message?  Turns out, when it’s a customized message from the superintendent, they do!</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latin typeface="Montserrat"/>
                <a:ea typeface="Montserrat"/>
                <a:cs typeface="Montserrat"/>
                <a:sym typeface="Montserrat"/>
              </a:rPr>
              <a:t>Warren High School used data from Airtable to identify students who needed to complete the FAFSA and/or College Apps. They also identified relevant information about these students to customize a message encouraging students and families to access resources and complete the application.</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latin typeface="Montserrat"/>
                <a:ea typeface="Montserrat"/>
                <a:cs typeface="Montserrat"/>
                <a:sym typeface="Montserrat"/>
              </a:rPr>
              <a:t>Dialers and texts or emails were sent to ALL students who had not yet completed college applications, with customized messages sent based on FAFSA completion and home language. The team further customized messages for students who:</a:t>
            </a:r>
            <a:endParaRPr sz="1200">
              <a:solidFill>
                <a:schemeClr val="dk1"/>
              </a:solidFill>
              <a:latin typeface="Montserrat"/>
              <a:ea typeface="Montserrat"/>
              <a:cs typeface="Montserrat"/>
              <a:sym typeface="Montserrat"/>
            </a:endParaRPr>
          </a:p>
        </p:txBody>
      </p:sp>
      <p:pic>
        <p:nvPicPr>
          <p:cNvPr id="302" name="Google Shape;302;p28"/>
          <p:cNvPicPr preferRelativeResize="0"/>
          <p:nvPr/>
        </p:nvPicPr>
        <p:blipFill>
          <a:blip r:embed="rId3">
            <a:alphaModFix/>
          </a:blip>
          <a:stretch>
            <a:fillRect/>
          </a:stretch>
        </p:blipFill>
        <p:spPr>
          <a:xfrm>
            <a:off x="177300" y="5757988"/>
            <a:ext cx="7161825" cy="3133312"/>
          </a:xfrm>
          <a:prstGeom prst="rect">
            <a:avLst/>
          </a:prstGeom>
          <a:noFill/>
          <a:ln>
            <a:noFill/>
          </a:ln>
          <a:effectLst>
            <a:outerShdw blurRad="57150" rotWithShape="0" algn="bl" dir="2700000" dist="133350">
              <a:srgbClr val="000000">
                <a:alpha val="50000"/>
              </a:srgbClr>
            </a:outerShdw>
          </a:effectLst>
        </p:spPr>
      </p:pic>
      <p:sp>
        <p:nvSpPr>
          <p:cNvPr id="303" name="Google Shape;303;p28"/>
          <p:cNvSpPr txBox="1"/>
          <p:nvPr/>
        </p:nvSpPr>
        <p:spPr>
          <a:xfrm>
            <a:off x="329700" y="3749075"/>
            <a:ext cx="4750500" cy="1218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Started but did not complete the FAFSA application</a:t>
            </a:r>
            <a:endParaRPr sz="120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Expressed interest in going to college</a:t>
            </a:r>
            <a:endParaRPr sz="120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Met the GPA threshold for acceptance into the Cal State University system</a:t>
            </a:r>
            <a:endParaRPr sz="120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Met A-G requirements</a:t>
            </a:r>
            <a:endParaRPr/>
          </a:p>
        </p:txBody>
      </p:sp>
      <p:cxnSp>
        <p:nvCxnSpPr>
          <p:cNvPr id="304" name="Google Shape;304;p28"/>
          <p:cNvCxnSpPr/>
          <p:nvPr/>
        </p:nvCxnSpPr>
        <p:spPr>
          <a:xfrm>
            <a:off x="1295400" y="7229648"/>
            <a:ext cx="0" cy="1361700"/>
          </a:xfrm>
          <a:prstGeom prst="straightConnector1">
            <a:avLst/>
          </a:prstGeom>
          <a:noFill/>
          <a:ln cap="flat" cmpd="sng" w="9525">
            <a:solidFill>
              <a:srgbClr val="6D9EEB"/>
            </a:solidFill>
            <a:prstDash val="solid"/>
            <a:round/>
            <a:headEnd len="med" w="med" type="none"/>
            <a:tailEnd len="med" w="med" type="none"/>
          </a:ln>
        </p:spPr>
      </p:cxnSp>
      <p:grpSp>
        <p:nvGrpSpPr>
          <p:cNvPr id="305" name="Google Shape;305;p28"/>
          <p:cNvGrpSpPr/>
          <p:nvPr/>
        </p:nvGrpSpPr>
        <p:grpSpPr>
          <a:xfrm>
            <a:off x="904812" y="6566463"/>
            <a:ext cx="781196" cy="781196"/>
            <a:chOff x="-3048000" y="-19050"/>
            <a:chExt cx="923400" cy="923400"/>
          </a:xfrm>
        </p:grpSpPr>
        <p:sp>
          <p:nvSpPr>
            <p:cNvPr id="306" name="Google Shape;306;p28"/>
            <p:cNvSpPr/>
            <p:nvPr/>
          </p:nvSpPr>
          <p:spPr>
            <a:xfrm>
              <a:off x="-3048000" y="-19050"/>
              <a:ext cx="923400" cy="923400"/>
            </a:xfrm>
            <a:prstGeom prst="ellipse">
              <a:avLst/>
            </a:prstGeom>
            <a:solidFill>
              <a:srgbClr val="6D9EEB"/>
            </a:solidFill>
            <a:ln>
              <a:noFill/>
            </a:ln>
            <a:effectLst>
              <a:outerShdw blurRad="57150" rotWithShape="0" algn="bl" dir="270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7" name="Google Shape;307;p28"/>
            <p:cNvPicPr preferRelativeResize="0"/>
            <p:nvPr/>
          </p:nvPicPr>
          <p:blipFill>
            <a:blip r:embed="rId4">
              <a:alphaModFix/>
            </a:blip>
            <a:stretch>
              <a:fillRect/>
            </a:stretch>
          </p:blipFill>
          <p:spPr>
            <a:xfrm>
              <a:off x="-2846533" y="97370"/>
              <a:ext cx="520466" cy="520466"/>
            </a:xfrm>
            <a:prstGeom prst="rect">
              <a:avLst/>
            </a:prstGeom>
            <a:noFill/>
            <a:ln>
              <a:noFill/>
            </a:ln>
          </p:spPr>
        </p:pic>
        <p:sp>
          <p:nvSpPr>
            <p:cNvPr id="308" name="Google Shape;308;p28"/>
            <p:cNvSpPr txBox="1"/>
            <p:nvPr/>
          </p:nvSpPr>
          <p:spPr>
            <a:xfrm>
              <a:off x="-2955750" y="535139"/>
              <a:ext cx="738900" cy="363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800">
                  <a:solidFill>
                    <a:srgbClr val="222222"/>
                  </a:solidFill>
                  <a:latin typeface="Montserrat"/>
                  <a:ea typeface="Montserrat"/>
                  <a:cs typeface="Montserrat"/>
                  <a:sym typeface="Montserrat"/>
                </a:rPr>
                <a:t>DIALIER</a:t>
              </a:r>
              <a:endParaRPr sz="1200"/>
            </a:p>
          </p:txBody>
        </p:sp>
      </p:grpSp>
      <p:cxnSp>
        <p:nvCxnSpPr>
          <p:cNvPr id="309" name="Google Shape;309;p28"/>
          <p:cNvCxnSpPr/>
          <p:nvPr/>
        </p:nvCxnSpPr>
        <p:spPr>
          <a:xfrm>
            <a:off x="5799150" y="7229648"/>
            <a:ext cx="0" cy="1361700"/>
          </a:xfrm>
          <a:prstGeom prst="straightConnector1">
            <a:avLst/>
          </a:prstGeom>
          <a:noFill/>
          <a:ln cap="flat" cmpd="sng" w="9525">
            <a:solidFill>
              <a:srgbClr val="6D9EEB"/>
            </a:solidFill>
            <a:prstDash val="solid"/>
            <a:round/>
            <a:headEnd len="med" w="med" type="none"/>
            <a:tailEnd len="med" w="med" type="none"/>
          </a:ln>
        </p:spPr>
      </p:cxnSp>
      <p:grpSp>
        <p:nvGrpSpPr>
          <p:cNvPr id="310" name="Google Shape;310;p28"/>
          <p:cNvGrpSpPr/>
          <p:nvPr/>
        </p:nvGrpSpPr>
        <p:grpSpPr>
          <a:xfrm>
            <a:off x="5408562" y="6871263"/>
            <a:ext cx="781196" cy="781196"/>
            <a:chOff x="-3048000" y="-19050"/>
            <a:chExt cx="923400" cy="923400"/>
          </a:xfrm>
        </p:grpSpPr>
        <p:sp>
          <p:nvSpPr>
            <p:cNvPr id="311" name="Google Shape;311;p28"/>
            <p:cNvSpPr/>
            <p:nvPr/>
          </p:nvSpPr>
          <p:spPr>
            <a:xfrm>
              <a:off x="-3048000" y="-19050"/>
              <a:ext cx="923400" cy="923400"/>
            </a:xfrm>
            <a:prstGeom prst="ellipse">
              <a:avLst/>
            </a:prstGeom>
            <a:solidFill>
              <a:srgbClr val="6D9EEB"/>
            </a:solidFill>
            <a:ln>
              <a:noFill/>
            </a:ln>
            <a:effectLst>
              <a:outerShdw blurRad="57150" rotWithShape="0" algn="bl" dir="270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28"/>
            <p:cNvPicPr preferRelativeResize="0"/>
            <p:nvPr/>
          </p:nvPicPr>
          <p:blipFill>
            <a:blip r:embed="rId4">
              <a:alphaModFix/>
            </a:blip>
            <a:stretch>
              <a:fillRect/>
            </a:stretch>
          </p:blipFill>
          <p:spPr>
            <a:xfrm>
              <a:off x="-2846533" y="97370"/>
              <a:ext cx="520466" cy="520466"/>
            </a:xfrm>
            <a:prstGeom prst="rect">
              <a:avLst/>
            </a:prstGeom>
            <a:noFill/>
            <a:ln>
              <a:noFill/>
            </a:ln>
          </p:spPr>
        </p:pic>
        <p:sp>
          <p:nvSpPr>
            <p:cNvPr id="313" name="Google Shape;313;p28"/>
            <p:cNvSpPr txBox="1"/>
            <p:nvPr/>
          </p:nvSpPr>
          <p:spPr>
            <a:xfrm>
              <a:off x="-2955750" y="535139"/>
              <a:ext cx="738900" cy="363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800">
                  <a:solidFill>
                    <a:srgbClr val="222222"/>
                  </a:solidFill>
                  <a:latin typeface="Montserrat"/>
                  <a:ea typeface="Montserrat"/>
                  <a:cs typeface="Montserrat"/>
                  <a:sym typeface="Montserrat"/>
                </a:rPr>
                <a:t>DIALIER</a:t>
              </a:r>
              <a:endParaRPr sz="1200"/>
            </a:p>
          </p:txBody>
        </p:sp>
      </p:grpSp>
      <p:sp>
        <p:nvSpPr>
          <p:cNvPr id="314" name="Google Shape;314;p28"/>
          <p:cNvSpPr txBox="1"/>
          <p:nvPr/>
        </p:nvSpPr>
        <p:spPr>
          <a:xfrm>
            <a:off x="329700" y="5027225"/>
            <a:ext cx="4890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latin typeface="Montserrat"/>
                <a:ea typeface="Montserrat"/>
                <a:cs typeface="Montserrat"/>
                <a:sym typeface="Montserrat"/>
              </a:rPr>
              <a:t>Dialers, accompanied by emails and texts, resulted in boosts to FAFSA competition in subsequent weeks. </a:t>
            </a:r>
            <a:endParaRPr b="1"/>
          </a:p>
        </p:txBody>
      </p:sp>
      <p:grpSp>
        <p:nvGrpSpPr>
          <p:cNvPr id="315" name="Google Shape;315;p28"/>
          <p:cNvGrpSpPr/>
          <p:nvPr/>
        </p:nvGrpSpPr>
        <p:grpSpPr>
          <a:xfrm>
            <a:off x="4957632" y="3857750"/>
            <a:ext cx="2637768" cy="2586000"/>
            <a:chOff x="5033832" y="3781550"/>
            <a:chExt cx="2637768" cy="2586000"/>
          </a:xfrm>
        </p:grpSpPr>
        <p:sp>
          <p:nvSpPr>
            <p:cNvPr id="316" name="Google Shape;316;p28"/>
            <p:cNvSpPr/>
            <p:nvPr/>
          </p:nvSpPr>
          <p:spPr>
            <a:xfrm flipH="1" rot="5580283">
              <a:off x="5150809" y="3847070"/>
              <a:ext cx="2460983" cy="2454960"/>
            </a:xfrm>
            <a:prstGeom prst="pie">
              <a:avLst>
                <a:gd fmla="val 19451527" name="adj1"/>
                <a:gd fmla="val 16347059" name="adj2"/>
              </a:avLst>
            </a:prstGeom>
            <a:solidFill>
              <a:srgbClr val="1155CC"/>
            </a:solidFill>
            <a:ln>
              <a:noFill/>
            </a:ln>
            <a:effectLst>
              <a:outerShdw blurRad="57150" rotWithShape="0" algn="bl" dir="2700000" dist="104775">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1300" u="none" cap="none" strike="noStrike">
                <a:solidFill>
                  <a:srgbClr val="7F7F7F"/>
                </a:solidFill>
                <a:latin typeface="Montserrat"/>
                <a:ea typeface="Montserrat"/>
                <a:cs typeface="Montserrat"/>
                <a:sym typeface="Montserrat"/>
              </a:endParaRPr>
            </a:p>
          </p:txBody>
        </p:sp>
        <p:sp>
          <p:nvSpPr>
            <p:cNvPr id="317" name="Google Shape;317;p28"/>
            <p:cNvSpPr txBox="1"/>
            <p:nvPr/>
          </p:nvSpPr>
          <p:spPr>
            <a:xfrm>
              <a:off x="5033832" y="4370030"/>
              <a:ext cx="1692000" cy="43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Montserrat"/>
                <a:buNone/>
              </a:pPr>
              <a:r>
                <a:rPr b="1" lang="en" sz="4400">
                  <a:solidFill>
                    <a:srgbClr val="FFFFFF"/>
                  </a:solidFill>
                  <a:latin typeface="Montserrat"/>
                  <a:ea typeface="Montserrat"/>
                  <a:cs typeface="Montserrat"/>
                  <a:sym typeface="Montserrat"/>
                </a:rPr>
                <a:t>85</a:t>
              </a:r>
              <a:r>
                <a:rPr b="1" i="0" lang="en" sz="4400" u="none" cap="none" strike="noStrike">
                  <a:solidFill>
                    <a:srgbClr val="FFFFFF"/>
                  </a:solidFill>
                  <a:latin typeface="Montserrat"/>
                  <a:ea typeface="Montserrat"/>
                  <a:cs typeface="Montserrat"/>
                  <a:sym typeface="Montserrat"/>
                </a:rPr>
                <a:t>%</a:t>
              </a:r>
              <a:endParaRPr sz="1700"/>
            </a:p>
          </p:txBody>
        </p:sp>
        <p:sp>
          <p:nvSpPr>
            <p:cNvPr id="318" name="Google Shape;318;p28"/>
            <p:cNvSpPr txBox="1"/>
            <p:nvPr/>
          </p:nvSpPr>
          <p:spPr>
            <a:xfrm>
              <a:off x="5372100" y="5097750"/>
              <a:ext cx="20763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Montserrat"/>
                  <a:ea typeface="Montserrat"/>
                  <a:cs typeface="Montserrat"/>
                  <a:sym typeface="Montserrat"/>
                </a:rPr>
                <a:t>of Warren seniors completed the FAFSA in 2019-2020 </a:t>
              </a:r>
              <a:endParaRPr sz="100">
                <a:solidFill>
                  <a:schemeClr val="dk1"/>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alpha val="47490"/>
          </a:srgbClr>
        </a:solidFill>
      </p:bgPr>
    </p:bg>
    <p:spTree>
      <p:nvGrpSpPr>
        <p:cNvPr id="322" name="Shape 322"/>
        <p:cNvGrpSpPr/>
        <p:nvPr/>
      </p:nvGrpSpPr>
      <p:grpSpPr>
        <a:xfrm>
          <a:off x="0" y="0"/>
          <a:ext cx="0" cy="0"/>
          <a:chOff x="0" y="0"/>
          <a:chExt cx="0" cy="0"/>
        </a:xfrm>
      </p:grpSpPr>
      <p:sp>
        <p:nvSpPr>
          <p:cNvPr id="323" name="Google Shape;323;p29"/>
          <p:cNvSpPr/>
          <p:nvPr/>
        </p:nvSpPr>
        <p:spPr>
          <a:xfrm>
            <a:off x="0" y="9391650"/>
            <a:ext cx="7772400" cy="666900"/>
          </a:xfrm>
          <a:prstGeom prst="rect">
            <a:avLst/>
          </a:prstGeom>
          <a:solidFill>
            <a:srgbClr val="6D9EEB"/>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EMBRACE DATA TO PROVIDE TARGETED SUPPORT</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324" name="Google Shape;324;p29"/>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16</a:t>
            </a:r>
            <a:endParaRPr b="1" sz="2500">
              <a:solidFill>
                <a:srgbClr val="FFFFFF"/>
              </a:solidFill>
              <a:latin typeface="Montserrat"/>
              <a:ea typeface="Montserrat"/>
              <a:cs typeface="Montserrat"/>
              <a:sym typeface="Montserrat"/>
            </a:endParaRPr>
          </a:p>
        </p:txBody>
      </p:sp>
      <p:sp>
        <p:nvSpPr>
          <p:cNvPr id="325" name="Google Shape;325;p29"/>
          <p:cNvSpPr txBox="1"/>
          <p:nvPr/>
        </p:nvSpPr>
        <p:spPr>
          <a:xfrm>
            <a:off x="1409700" y="2609850"/>
            <a:ext cx="5886600" cy="2011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Clr>
                <a:schemeClr val="dk1"/>
              </a:buClr>
              <a:buSzPts val="1100"/>
              <a:buFont typeface="Arial"/>
              <a:buNone/>
            </a:pPr>
            <a:r>
              <a:rPr lang="en" sz="1000">
                <a:solidFill>
                  <a:srgbClr val="222222"/>
                </a:solidFill>
                <a:latin typeface="Montserrat"/>
                <a:ea typeface="Montserrat"/>
                <a:cs typeface="Montserrat"/>
                <a:sym typeface="Montserrat"/>
              </a:rPr>
              <a:t>Your student meets A-G requirements and we encourage them to apply to a CSU/UC. We invite your student to register and attend our upcoming </a:t>
            </a:r>
            <a:r>
              <a:rPr b="1" lang="en" sz="1000">
                <a:solidFill>
                  <a:srgbClr val="222222"/>
                </a:solidFill>
                <a:latin typeface="Montserrat"/>
                <a:ea typeface="Montserrat"/>
                <a:cs typeface="Montserrat"/>
                <a:sym typeface="Montserrat"/>
              </a:rPr>
              <a:t>iApplied Week</a:t>
            </a:r>
            <a:r>
              <a:rPr lang="en" sz="1000">
                <a:solidFill>
                  <a:srgbClr val="222222"/>
                </a:solidFill>
                <a:latin typeface="Montserrat"/>
                <a:ea typeface="Montserrat"/>
                <a:cs typeface="Montserrat"/>
                <a:sym typeface="Montserrat"/>
              </a:rPr>
              <a:t> that runs from Monday, November 16</a:t>
            </a:r>
            <a:r>
              <a:rPr baseline="30000" lang="en" sz="1000">
                <a:solidFill>
                  <a:srgbClr val="222222"/>
                </a:solidFill>
                <a:latin typeface="Montserrat"/>
                <a:ea typeface="Montserrat"/>
                <a:cs typeface="Montserrat"/>
                <a:sym typeface="Montserrat"/>
              </a:rPr>
              <a:t>th</a:t>
            </a:r>
            <a:r>
              <a:rPr lang="en" sz="1000">
                <a:solidFill>
                  <a:srgbClr val="222222"/>
                </a:solidFill>
                <a:latin typeface="Montserrat"/>
                <a:ea typeface="Montserrat"/>
                <a:cs typeface="Montserrat"/>
                <a:sym typeface="Montserrat"/>
              </a:rPr>
              <a:t> to Friday November 20</a:t>
            </a:r>
            <a:r>
              <a:rPr baseline="30000" lang="en" sz="1000">
                <a:solidFill>
                  <a:srgbClr val="222222"/>
                </a:solidFill>
                <a:latin typeface="Montserrat"/>
                <a:ea typeface="Montserrat"/>
                <a:cs typeface="Montserrat"/>
                <a:sym typeface="Montserrat"/>
              </a:rPr>
              <a:t>th</a:t>
            </a:r>
            <a:r>
              <a:rPr lang="en" sz="1000">
                <a:solidFill>
                  <a:srgbClr val="222222"/>
                </a:solidFill>
                <a:latin typeface="Montserrat"/>
                <a:ea typeface="Montserrat"/>
                <a:cs typeface="Montserrat"/>
                <a:sym typeface="Montserrat"/>
              </a:rPr>
              <a:t>, from 3pm to 7pm. To sign up, visit the College and Career Center Distance Learning website for more details.</a:t>
            </a:r>
            <a:endParaRPr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rPr lang="en" sz="1000">
                <a:solidFill>
                  <a:srgbClr val="222222"/>
                </a:solidFill>
                <a:latin typeface="Montserrat"/>
                <a:ea typeface="Montserrat"/>
                <a:cs typeface="Montserrat"/>
                <a:sym typeface="Montserrat"/>
              </a:rPr>
              <a:t>Your student has also been identified as not having completed their financial aid application. Sign up for our upcoming Financial Aid Night, </a:t>
            </a:r>
            <a:r>
              <a:rPr b="1" lang="en" sz="1000">
                <a:solidFill>
                  <a:srgbClr val="222222"/>
                </a:solidFill>
                <a:latin typeface="Montserrat"/>
                <a:ea typeface="Montserrat"/>
                <a:cs typeface="Montserrat"/>
                <a:sym typeface="Montserrat"/>
              </a:rPr>
              <a:t>Tuesday, December 8</a:t>
            </a:r>
            <a:r>
              <a:rPr b="1" baseline="30000" lang="en" sz="1000">
                <a:solidFill>
                  <a:srgbClr val="222222"/>
                </a:solidFill>
                <a:latin typeface="Montserrat"/>
                <a:ea typeface="Montserrat"/>
                <a:cs typeface="Montserrat"/>
                <a:sym typeface="Montserrat"/>
              </a:rPr>
              <a:t>th</a:t>
            </a:r>
            <a:r>
              <a:rPr b="1" lang="en" sz="1000">
                <a:solidFill>
                  <a:srgbClr val="222222"/>
                </a:solidFill>
                <a:latin typeface="Montserrat"/>
                <a:ea typeface="Montserrat"/>
                <a:cs typeface="Montserrat"/>
                <a:sym typeface="Montserrat"/>
              </a:rPr>
              <a:t> @6pm. </a:t>
            </a:r>
            <a:r>
              <a:rPr lang="en" sz="1000">
                <a:solidFill>
                  <a:srgbClr val="222222"/>
                </a:solidFill>
                <a:latin typeface="Montserrat"/>
                <a:ea typeface="Montserrat"/>
                <a:cs typeface="Montserrat"/>
                <a:sym typeface="Montserrat"/>
              </a:rPr>
              <a:t>To sign up, visit the College and Career Center Distance Learning website for more details.</a:t>
            </a:r>
            <a:endParaRPr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1000"/>
              </a:spcAft>
              <a:buClr>
                <a:schemeClr val="dk1"/>
              </a:buClr>
              <a:buSzPts val="1100"/>
              <a:buFont typeface="Arial"/>
              <a:buNone/>
            </a:pPr>
            <a:r>
              <a:rPr lang="en" sz="1000">
                <a:solidFill>
                  <a:schemeClr val="dk1"/>
                </a:solidFill>
                <a:latin typeface="Montserrat"/>
                <a:ea typeface="Montserrat"/>
                <a:cs typeface="Montserrat"/>
                <a:sym typeface="Montserrat"/>
              </a:rPr>
              <a:t>If your student has already completed both applications, please disregard this message.  </a:t>
            </a:r>
            <a:endParaRPr sz="1000">
              <a:solidFill>
                <a:srgbClr val="222222"/>
              </a:solidFill>
              <a:latin typeface="Montserrat"/>
              <a:ea typeface="Montserrat"/>
              <a:cs typeface="Montserrat"/>
              <a:sym typeface="Montserrat"/>
            </a:endParaRPr>
          </a:p>
        </p:txBody>
      </p:sp>
      <p:sp>
        <p:nvSpPr>
          <p:cNvPr id="326" name="Google Shape;326;p29"/>
          <p:cNvSpPr txBox="1"/>
          <p:nvPr/>
        </p:nvSpPr>
        <p:spPr>
          <a:xfrm>
            <a:off x="1409700" y="4867375"/>
            <a:ext cx="5886600" cy="4068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Clr>
                <a:schemeClr val="dk1"/>
              </a:buClr>
              <a:buSzPts val="1100"/>
              <a:buFont typeface="Arial"/>
              <a:buNone/>
            </a:pPr>
            <a:r>
              <a:rPr b="1" lang="en" sz="1000">
                <a:solidFill>
                  <a:srgbClr val="222222"/>
                </a:solidFill>
                <a:latin typeface="Montserrat"/>
                <a:ea typeface="Montserrat"/>
                <a:cs typeface="Montserrat"/>
                <a:sym typeface="Montserrat"/>
              </a:rPr>
              <a:t>College Apps </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rPr lang="en" sz="1000">
                <a:solidFill>
                  <a:srgbClr val="222222"/>
                </a:solidFill>
                <a:latin typeface="Montserrat"/>
                <a:ea typeface="Montserrat"/>
                <a:cs typeface="Montserrat"/>
                <a:sym typeface="Montserrat"/>
              </a:rPr>
              <a:t>Did you know that your student is A-G eligible and qualifies to apply to a CSU/UC? The deadline to apply to a UC is November 30</a:t>
            </a:r>
            <a:r>
              <a:rPr baseline="30000" lang="en" sz="1000">
                <a:solidFill>
                  <a:srgbClr val="222222"/>
                </a:solidFill>
                <a:latin typeface="Montserrat"/>
                <a:ea typeface="Montserrat"/>
                <a:cs typeface="Montserrat"/>
                <a:sym typeface="Montserrat"/>
              </a:rPr>
              <a:t>th</a:t>
            </a:r>
            <a:r>
              <a:rPr lang="en" sz="1000">
                <a:solidFill>
                  <a:srgbClr val="222222"/>
                </a:solidFill>
                <a:latin typeface="Montserrat"/>
                <a:ea typeface="Montserrat"/>
                <a:cs typeface="Montserrat"/>
                <a:sym typeface="Montserrat"/>
              </a:rPr>
              <a:t> and December 4</a:t>
            </a:r>
            <a:r>
              <a:rPr baseline="30000" lang="en" sz="1000">
                <a:solidFill>
                  <a:srgbClr val="222222"/>
                </a:solidFill>
                <a:latin typeface="Montserrat"/>
                <a:ea typeface="Montserrat"/>
                <a:cs typeface="Montserrat"/>
                <a:sym typeface="Montserrat"/>
              </a:rPr>
              <a:t>th</a:t>
            </a:r>
            <a:r>
              <a:rPr lang="en" sz="1000">
                <a:solidFill>
                  <a:srgbClr val="222222"/>
                </a:solidFill>
                <a:latin typeface="Montserrat"/>
                <a:ea typeface="Montserrat"/>
                <a:cs typeface="Montserrat"/>
                <a:sym typeface="Montserrat"/>
              </a:rPr>
              <a:t> for CSU’s. To help students apply, Warren will host an “</a:t>
            </a:r>
            <a:r>
              <a:rPr b="1" i="1" lang="en" sz="1000">
                <a:solidFill>
                  <a:srgbClr val="222222"/>
                </a:solidFill>
                <a:latin typeface="Montserrat"/>
                <a:ea typeface="Montserrat"/>
                <a:cs typeface="Montserrat"/>
                <a:sym typeface="Montserrat"/>
              </a:rPr>
              <a:t>iApplied Week”</a:t>
            </a:r>
            <a:r>
              <a:rPr lang="en" sz="1000">
                <a:solidFill>
                  <a:srgbClr val="222222"/>
                </a:solidFill>
                <a:latin typeface="Montserrat"/>
                <a:ea typeface="Montserrat"/>
                <a:cs typeface="Montserrat"/>
                <a:sym typeface="Montserrat"/>
              </a:rPr>
              <a:t> starting </a:t>
            </a:r>
            <a:r>
              <a:rPr b="1" lang="en" sz="1000">
                <a:solidFill>
                  <a:srgbClr val="222222"/>
                </a:solidFill>
                <a:latin typeface="Montserrat"/>
                <a:ea typeface="Montserrat"/>
                <a:cs typeface="Montserrat"/>
                <a:sym typeface="Montserrat"/>
              </a:rPr>
              <a:t>Monday, November 16 </a:t>
            </a:r>
            <a:r>
              <a:rPr lang="en" sz="1000">
                <a:solidFill>
                  <a:srgbClr val="222222"/>
                </a:solidFill>
                <a:latin typeface="Montserrat"/>
                <a:ea typeface="Montserrat"/>
                <a:cs typeface="Montserrat"/>
                <a:sym typeface="Montserrat"/>
              </a:rPr>
              <a:t>through</a:t>
            </a:r>
            <a:r>
              <a:rPr b="1" lang="en" sz="1000">
                <a:solidFill>
                  <a:srgbClr val="222222"/>
                </a:solidFill>
                <a:latin typeface="Montserrat"/>
                <a:ea typeface="Montserrat"/>
                <a:cs typeface="Montserrat"/>
                <a:sym typeface="Montserrat"/>
              </a:rPr>
              <a:t> Friday, November 20 from 3pm-7pm.</a:t>
            </a:r>
            <a:r>
              <a:rPr lang="en" sz="1000">
                <a:solidFill>
                  <a:srgbClr val="222222"/>
                </a:solidFill>
                <a:latin typeface="Montserrat"/>
                <a:ea typeface="Montserrat"/>
                <a:cs typeface="Montserrat"/>
                <a:sym typeface="Montserrat"/>
              </a:rPr>
              <a:t> Sign-up at </a:t>
            </a:r>
            <a:r>
              <a:rPr b="1" lang="en" sz="1000" u="sng">
                <a:solidFill>
                  <a:srgbClr val="1155CC"/>
                </a:solidFill>
                <a:latin typeface="Montserrat"/>
                <a:ea typeface="Montserrat"/>
                <a:cs typeface="Montserrat"/>
                <a:sym typeface="Montserrat"/>
                <a:hlinkClick r:id="rId3">
                  <a:extLst>
                    <a:ext uri="{A12FA001-AC4F-418D-AE19-62706E023703}">
                      <ahyp:hlinkClr val="tx"/>
                    </a:ext>
                  </a:extLst>
                </a:hlinkClick>
              </a:rPr>
              <a:t>http://bit.ly/whscollegeapp</a:t>
            </a:r>
            <a:r>
              <a:rPr b="1" lang="en" sz="1000">
                <a:solidFill>
                  <a:srgbClr val="222222"/>
                </a:solidFill>
                <a:latin typeface="Montserrat"/>
                <a:ea typeface="Montserrat"/>
                <a:cs typeface="Montserrat"/>
                <a:sym typeface="Montserrat"/>
              </a:rPr>
              <a:t> </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rPr b="1" lang="en" sz="1000">
                <a:solidFill>
                  <a:srgbClr val="222222"/>
                </a:solidFill>
                <a:latin typeface="Montserrat"/>
                <a:ea typeface="Montserrat"/>
                <a:cs typeface="Montserrat"/>
                <a:sym typeface="Montserrat"/>
              </a:rPr>
              <a:t>Financial Aid </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rPr lang="en" sz="1000">
                <a:solidFill>
                  <a:srgbClr val="222222"/>
                </a:solidFill>
                <a:latin typeface="Montserrat"/>
                <a:ea typeface="Montserrat"/>
                <a:cs typeface="Montserrat"/>
                <a:sym typeface="Montserrat"/>
              </a:rPr>
              <a:t>Part of the college application process is completing the financial aid application. As of today, your student has yet to file their financial aid application. Warren will host a </a:t>
            </a:r>
            <a:r>
              <a:rPr b="1" lang="en" sz="1000">
                <a:solidFill>
                  <a:srgbClr val="222222"/>
                </a:solidFill>
                <a:latin typeface="Montserrat"/>
                <a:ea typeface="Montserrat"/>
                <a:cs typeface="Montserrat"/>
                <a:sym typeface="Montserrat"/>
              </a:rPr>
              <a:t>Financial Aid Night on Tuesday, December 8</a:t>
            </a:r>
            <a:r>
              <a:rPr b="1" baseline="30000" lang="en" sz="1000">
                <a:solidFill>
                  <a:srgbClr val="222222"/>
                </a:solidFill>
                <a:latin typeface="Montserrat"/>
                <a:ea typeface="Montserrat"/>
                <a:cs typeface="Montserrat"/>
                <a:sym typeface="Montserrat"/>
              </a:rPr>
              <a:t>th</a:t>
            </a:r>
            <a:r>
              <a:rPr b="1" lang="en" sz="1000">
                <a:solidFill>
                  <a:srgbClr val="222222"/>
                </a:solidFill>
                <a:latin typeface="Montserrat"/>
                <a:ea typeface="Montserrat"/>
                <a:cs typeface="Montserrat"/>
                <a:sym typeface="Montserrat"/>
              </a:rPr>
              <a:t> @6pm.</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rPr lang="en" sz="1000">
                <a:solidFill>
                  <a:srgbClr val="222222"/>
                </a:solidFill>
                <a:latin typeface="Montserrat"/>
                <a:ea typeface="Montserrat"/>
                <a:cs typeface="Montserrat"/>
                <a:sym typeface="Montserrat"/>
              </a:rPr>
              <a:t>Sign-up at</a:t>
            </a:r>
            <a:r>
              <a:rPr b="1" lang="en" sz="1000">
                <a:solidFill>
                  <a:srgbClr val="222222"/>
                </a:solidFill>
                <a:latin typeface="Montserrat"/>
                <a:ea typeface="Montserrat"/>
                <a:cs typeface="Montserrat"/>
                <a:sym typeface="Montserrat"/>
              </a:rPr>
              <a:t> </a:t>
            </a:r>
            <a:r>
              <a:rPr b="1" lang="en" sz="1000" u="sng">
                <a:solidFill>
                  <a:srgbClr val="1155CC"/>
                </a:solidFill>
                <a:latin typeface="Montserrat"/>
                <a:ea typeface="Montserrat"/>
                <a:cs typeface="Montserrat"/>
                <a:sym typeface="Montserrat"/>
                <a:hlinkClick r:id="rId4">
                  <a:extLst>
                    <a:ext uri="{A12FA001-AC4F-418D-AE19-62706E023703}">
                      <ahyp:hlinkClr val="tx"/>
                    </a:ext>
                  </a:extLst>
                </a:hlinkClick>
              </a:rPr>
              <a:t>http://www.bit.ly/aidnights</a:t>
            </a:r>
            <a:endParaRPr sz="1000">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Reasons why completing a financial aid application is important:</a:t>
            </a:r>
            <a:endParaRPr b="1" sz="1000">
              <a:solidFill>
                <a:schemeClr val="dk1"/>
              </a:solidFill>
              <a:latin typeface="Montserrat"/>
              <a:ea typeface="Montserrat"/>
              <a:cs typeface="Montserrat"/>
              <a:sym typeface="Montserrat"/>
            </a:endParaRPr>
          </a:p>
          <a:p>
            <a:pPr indent="-292100" lvl="0" marL="596900" rtl="0" algn="l">
              <a:lnSpc>
                <a:spcPct val="115000"/>
              </a:lnSpc>
              <a:spcBef>
                <a:spcPts val="100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Your student can qualify for up to $6,345 from the US Pell grant, and up to $12,000 from the Cal Grant</a:t>
            </a:r>
            <a:endParaRPr sz="1000">
              <a:solidFill>
                <a:schemeClr val="dk1"/>
              </a:solidFill>
              <a:latin typeface="Montserrat"/>
              <a:ea typeface="Montserrat"/>
              <a:cs typeface="Montserrat"/>
              <a:sym typeface="Montserrat"/>
            </a:endParaRPr>
          </a:p>
          <a:p>
            <a:pPr indent="-292100" lvl="0" marL="596900" rtl="0" algn="l">
              <a:lnSpc>
                <a:spcPct val="115000"/>
              </a:lnSpc>
              <a:spcBef>
                <a:spcPts val="0"/>
              </a:spcBef>
              <a:spcAft>
                <a:spcPts val="0"/>
              </a:spcAft>
              <a:buClr>
                <a:schemeClr val="dk1"/>
              </a:buClr>
              <a:buSzPts val="1000"/>
              <a:buFont typeface="Roboto"/>
              <a:buAutoNum type="arabicPeriod"/>
            </a:pPr>
            <a:r>
              <a:rPr lang="en" sz="1000">
                <a:solidFill>
                  <a:schemeClr val="dk1"/>
                </a:solidFill>
                <a:latin typeface="Montserrat"/>
                <a:ea typeface="Montserrat"/>
                <a:cs typeface="Montserrat"/>
                <a:sym typeface="Montserrat"/>
              </a:rPr>
              <a:t>Want to avoid delays in college </a:t>
            </a:r>
            <a:r>
              <a:rPr b="1" lang="en" sz="1000">
                <a:solidFill>
                  <a:schemeClr val="dk1"/>
                </a:solidFill>
                <a:latin typeface="Montserrat"/>
                <a:ea typeface="Montserrat"/>
                <a:cs typeface="Montserrat"/>
                <a:sym typeface="Montserrat"/>
              </a:rPr>
              <a:t>financial aid</a:t>
            </a:r>
            <a:r>
              <a:rPr lang="en" sz="1000">
                <a:solidFill>
                  <a:schemeClr val="dk1"/>
                </a:solidFill>
                <a:latin typeface="Montserrat"/>
                <a:ea typeface="Montserrat"/>
                <a:cs typeface="Montserrat"/>
                <a:sym typeface="Montserrat"/>
              </a:rPr>
              <a:t> packages? Don’t wait to submit.</a:t>
            </a:r>
            <a:endParaRPr sz="1000">
              <a:solidFill>
                <a:schemeClr val="dk1"/>
              </a:solidFill>
              <a:latin typeface="Montserrat"/>
              <a:ea typeface="Montserrat"/>
              <a:cs typeface="Montserrat"/>
              <a:sym typeface="Montserrat"/>
            </a:endParaRPr>
          </a:p>
          <a:p>
            <a:pPr indent="-292100" lvl="0" marL="596900" rtl="0" algn="l">
              <a:lnSpc>
                <a:spcPct val="115000"/>
              </a:lnSpc>
              <a:spcBef>
                <a:spcPts val="0"/>
              </a:spcBef>
              <a:spcAft>
                <a:spcPts val="0"/>
              </a:spcAft>
              <a:buClr>
                <a:schemeClr val="dk1"/>
              </a:buClr>
              <a:buSzPts val="1000"/>
              <a:buFont typeface="Roboto"/>
              <a:buAutoNum type="arabicPeriod"/>
            </a:pPr>
            <a:r>
              <a:rPr lang="en" sz="1000">
                <a:solidFill>
                  <a:schemeClr val="dk1"/>
                </a:solidFill>
                <a:latin typeface="Montserrat"/>
                <a:ea typeface="Montserrat"/>
                <a:cs typeface="Montserrat"/>
                <a:sym typeface="Montserrat"/>
              </a:rPr>
              <a:t>Even if you don’t qualify, a </a:t>
            </a:r>
            <a:r>
              <a:rPr b="1" lang="en" sz="1000">
                <a:solidFill>
                  <a:schemeClr val="dk1"/>
                </a:solidFill>
                <a:latin typeface="Montserrat"/>
                <a:ea typeface="Montserrat"/>
                <a:cs typeface="Montserrat"/>
                <a:sym typeface="Montserrat"/>
              </a:rPr>
              <a:t>financial aid</a:t>
            </a:r>
            <a:r>
              <a:rPr lang="en" sz="1000">
                <a:solidFill>
                  <a:schemeClr val="dk1"/>
                </a:solidFill>
                <a:latin typeface="Montserrat"/>
                <a:ea typeface="Montserrat"/>
                <a:cs typeface="Montserrat"/>
                <a:sym typeface="Montserrat"/>
              </a:rPr>
              <a:t> application is required for students to be considered for scholarships from colleges.</a:t>
            </a:r>
            <a:endParaRPr sz="1000">
              <a:solidFill>
                <a:schemeClr val="dk1"/>
              </a:solidFill>
              <a:latin typeface="Montserrat"/>
              <a:ea typeface="Montserrat"/>
              <a:cs typeface="Montserrat"/>
              <a:sym typeface="Montserrat"/>
            </a:endParaRPr>
          </a:p>
          <a:p>
            <a:pPr indent="0" lvl="0" marL="0" rtl="0" algn="l">
              <a:lnSpc>
                <a:spcPct val="115000"/>
              </a:lnSpc>
              <a:spcBef>
                <a:spcPts val="1000"/>
              </a:spcBef>
              <a:spcAft>
                <a:spcPts val="1000"/>
              </a:spcAft>
              <a:buClr>
                <a:schemeClr val="dk1"/>
              </a:buClr>
              <a:buSzPts val="1100"/>
              <a:buFont typeface="Arial"/>
              <a:buNone/>
            </a:pPr>
            <a:r>
              <a:rPr lang="en" sz="1000">
                <a:solidFill>
                  <a:schemeClr val="dk1"/>
                </a:solidFill>
                <a:latin typeface="Montserrat"/>
                <a:ea typeface="Montserrat"/>
                <a:cs typeface="Montserrat"/>
                <a:sym typeface="Montserrat"/>
              </a:rPr>
              <a:t>If your student has already completed both applications, please disregard this message. </a:t>
            </a:r>
            <a:endParaRPr b="1" sz="1000">
              <a:solidFill>
                <a:srgbClr val="222222"/>
              </a:solidFill>
              <a:latin typeface="Montserrat"/>
              <a:ea typeface="Montserrat"/>
              <a:cs typeface="Montserrat"/>
              <a:sym typeface="Montserrat"/>
            </a:endParaRPr>
          </a:p>
        </p:txBody>
      </p:sp>
      <p:sp>
        <p:nvSpPr>
          <p:cNvPr id="327" name="Google Shape;327;p29"/>
          <p:cNvSpPr/>
          <p:nvPr/>
        </p:nvSpPr>
        <p:spPr>
          <a:xfrm>
            <a:off x="0" y="0"/>
            <a:ext cx="7772400" cy="990600"/>
          </a:xfrm>
          <a:prstGeom prst="rect">
            <a:avLst/>
          </a:prstGeom>
          <a:solidFill>
            <a:srgbClr val="6D9EEB"/>
          </a:solidFill>
          <a:ln>
            <a:noFill/>
          </a:ln>
        </p:spPr>
        <p:txBody>
          <a:bodyPr anchorCtr="0" anchor="t"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HIGH LEVERAGE PRACTICE FROM THE FIELD</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b="1"/>
          </a:p>
        </p:txBody>
      </p:sp>
      <p:sp>
        <p:nvSpPr>
          <p:cNvPr id="328" name="Google Shape;328;p29"/>
          <p:cNvSpPr txBox="1"/>
          <p:nvPr/>
        </p:nvSpPr>
        <p:spPr>
          <a:xfrm>
            <a:off x="1750950" y="1301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Build team routines for ACTING on by-student CSAC data </a:t>
            </a:r>
            <a:endParaRPr/>
          </a:p>
        </p:txBody>
      </p:sp>
      <p:grpSp>
        <p:nvGrpSpPr>
          <p:cNvPr id="329" name="Google Shape;329;p29"/>
          <p:cNvGrpSpPr/>
          <p:nvPr/>
        </p:nvGrpSpPr>
        <p:grpSpPr>
          <a:xfrm>
            <a:off x="996600" y="130125"/>
            <a:ext cx="628500" cy="781200"/>
            <a:chOff x="844200" y="1679425"/>
            <a:chExt cx="628500" cy="781200"/>
          </a:xfrm>
        </p:grpSpPr>
        <p:sp>
          <p:nvSpPr>
            <p:cNvPr id="330" name="Google Shape;330;p29"/>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331" name="Google Shape;331;p29"/>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5</a:t>
              </a:r>
              <a:endParaRPr b="1" sz="2500">
                <a:latin typeface="Montserrat"/>
                <a:ea typeface="Montserrat"/>
                <a:cs typeface="Montserrat"/>
                <a:sym typeface="Montserrat"/>
              </a:endParaRPr>
            </a:p>
          </p:txBody>
        </p:sp>
      </p:grpSp>
      <p:pic>
        <p:nvPicPr>
          <p:cNvPr id="332" name="Google Shape;332;p29"/>
          <p:cNvPicPr preferRelativeResize="0"/>
          <p:nvPr/>
        </p:nvPicPr>
        <p:blipFill>
          <a:blip r:embed="rId5">
            <a:alphaModFix/>
          </a:blip>
          <a:stretch>
            <a:fillRect/>
          </a:stretch>
        </p:blipFill>
        <p:spPr>
          <a:xfrm>
            <a:off x="329700" y="2609850"/>
            <a:ext cx="666900" cy="666900"/>
          </a:xfrm>
          <a:prstGeom prst="rect">
            <a:avLst/>
          </a:prstGeom>
          <a:noFill/>
          <a:ln>
            <a:noFill/>
          </a:ln>
        </p:spPr>
      </p:pic>
      <p:pic>
        <p:nvPicPr>
          <p:cNvPr id="333" name="Google Shape;333;p29"/>
          <p:cNvPicPr preferRelativeResize="0"/>
          <p:nvPr/>
        </p:nvPicPr>
        <p:blipFill>
          <a:blip r:embed="rId6">
            <a:alphaModFix/>
          </a:blip>
          <a:stretch>
            <a:fillRect/>
          </a:stretch>
        </p:blipFill>
        <p:spPr>
          <a:xfrm>
            <a:off x="329700" y="4876800"/>
            <a:ext cx="666900" cy="666900"/>
          </a:xfrm>
          <a:prstGeom prst="rect">
            <a:avLst/>
          </a:prstGeom>
          <a:noFill/>
          <a:ln>
            <a:noFill/>
          </a:ln>
        </p:spPr>
      </p:pic>
      <p:sp>
        <p:nvSpPr>
          <p:cNvPr id="334" name="Google Shape;334;p29"/>
          <p:cNvSpPr txBox="1"/>
          <p:nvPr/>
        </p:nvSpPr>
        <p:spPr>
          <a:xfrm>
            <a:off x="189750" y="3268425"/>
            <a:ext cx="9468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1000">
                <a:solidFill>
                  <a:srgbClr val="222222"/>
                </a:solidFill>
                <a:latin typeface="Montserrat"/>
                <a:ea typeface="Montserrat"/>
                <a:cs typeface="Montserrat"/>
                <a:sym typeface="Montserrat"/>
              </a:rPr>
              <a:t>DIALIER</a:t>
            </a:r>
            <a:endParaRPr/>
          </a:p>
        </p:txBody>
      </p:sp>
      <p:sp>
        <p:nvSpPr>
          <p:cNvPr id="335" name="Google Shape;335;p29"/>
          <p:cNvSpPr txBox="1"/>
          <p:nvPr/>
        </p:nvSpPr>
        <p:spPr>
          <a:xfrm>
            <a:off x="189750" y="5588475"/>
            <a:ext cx="9468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1000">
                <a:solidFill>
                  <a:srgbClr val="222222"/>
                </a:solidFill>
                <a:latin typeface="Montserrat"/>
                <a:ea typeface="Montserrat"/>
                <a:cs typeface="Montserrat"/>
                <a:sym typeface="Montserrat"/>
              </a:rPr>
              <a:t>EMAIL OR TEXT</a:t>
            </a:r>
            <a:endParaRPr/>
          </a:p>
        </p:txBody>
      </p:sp>
      <p:sp>
        <p:nvSpPr>
          <p:cNvPr id="336" name="Google Shape;336;p29"/>
          <p:cNvSpPr/>
          <p:nvPr/>
        </p:nvSpPr>
        <p:spPr>
          <a:xfrm>
            <a:off x="0" y="1162025"/>
            <a:ext cx="7296300" cy="1279200"/>
          </a:xfrm>
          <a:prstGeom prst="homePlat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txBox="1"/>
          <p:nvPr/>
        </p:nvSpPr>
        <p:spPr>
          <a:xfrm>
            <a:off x="3046050" y="1182325"/>
            <a:ext cx="3697500" cy="1258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Marked English as primary language</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Met A-G requirements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Met CSU GPA requirements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Did not yet complete the FAFSA</a:t>
            </a:r>
            <a:endParaRPr>
              <a:solidFill>
                <a:schemeClr val="dk1"/>
              </a:solidFill>
              <a:latin typeface="Montserrat"/>
              <a:ea typeface="Montserrat"/>
              <a:cs typeface="Montserrat"/>
              <a:sym typeface="Montserrat"/>
            </a:endParaRPr>
          </a:p>
        </p:txBody>
      </p:sp>
      <p:sp>
        <p:nvSpPr>
          <p:cNvPr id="338" name="Google Shape;338;p29"/>
          <p:cNvSpPr txBox="1"/>
          <p:nvPr/>
        </p:nvSpPr>
        <p:spPr>
          <a:xfrm>
            <a:off x="335550" y="1154125"/>
            <a:ext cx="2710500" cy="127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SEND TO STUDENTS WHO: </a:t>
            </a:r>
            <a:endParaRPr/>
          </a:p>
        </p:txBody>
      </p:sp>
      <p:sp>
        <p:nvSpPr>
          <p:cNvPr id="339" name="Google Shape;339;p29"/>
          <p:cNvSpPr txBox="1"/>
          <p:nvPr/>
        </p:nvSpPr>
        <p:spPr>
          <a:xfrm>
            <a:off x="3130050" y="1124725"/>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
        <p:nvSpPr>
          <p:cNvPr id="340" name="Google Shape;340;p29"/>
          <p:cNvSpPr txBox="1"/>
          <p:nvPr/>
        </p:nvSpPr>
        <p:spPr>
          <a:xfrm>
            <a:off x="3130050" y="1761925"/>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
        <p:nvSpPr>
          <p:cNvPr id="341" name="Google Shape;341;p29"/>
          <p:cNvSpPr txBox="1"/>
          <p:nvPr/>
        </p:nvSpPr>
        <p:spPr>
          <a:xfrm>
            <a:off x="3130050" y="1987025"/>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
        <p:nvSpPr>
          <p:cNvPr id="342" name="Google Shape;342;p29"/>
          <p:cNvSpPr txBox="1"/>
          <p:nvPr/>
        </p:nvSpPr>
        <p:spPr>
          <a:xfrm>
            <a:off x="3130050" y="1546400"/>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alpha val="47490"/>
          </a:srgbClr>
        </a:solidFill>
      </p:bgPr>
    </p:bg>
    <p:spTree>
      <p:nvGrpSpPr>
        <p:cNvPr id="346" name="Shape 346"/>
        <p:cNvGrpSpPr/>
        <p:nvPr/>
      </p:nvGrpSpPr>
      <p:grpSpPr>
        <a:xfrm>
          <a:off x="0" y="0"/>
          <a:ext cx="0" cy="0"/>
          <a:chOff x="0" y="0"/>
          <a:chExt cx="0" cy="0"/>
        </a:xfrm>
      </p:grpSpPr>
      <p:sp>
        <p:nvSpPr>
          <p:cNvPr id="347" name="Google Shape;347;p30"/>
          <p:cNvSpPr/>
          <p:nvPr/>
        </p:nvSpPr>
        <p:spPr>
          <a:xfrm>
            <a:off x="0" y="9391650"/>
            <a:ext cx="7772400" cy="666900"/>
          </a:xfrm>
          <a:prstGeom prst="rect">
            <a:avLst/>
          </a:prstGeom>
          <a:solidFill>
            <a:srgbClr val="6D9EEB"/>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EMBRACE DATA TO PROVIDE TARGETED SUPPORT</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March CalGrant Deadline</a:t>
            </a:r>
            <a:endParaRPr b="1"/>
          </a:p>
        </p:txBody>
      </p:sp>
      <p:sp>
        <p:nvSpPr>
          <p:cNvPr id="348" name="Google Shape;348;p30"/>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17</a:t>
            </a:r>
            <a:endParaRPr b="1" sz="2500">
              <a:solidFill>
                <a:srgbClr val="FFFFFF"/>
              </a:solidFill>
              <a:latin typeface="Montserrat"/>
              <a:ea typeface="Montserrat"/>
              <a:cs typeface="Montserrat"/>
              <a:sym typeface="Montserrat"/>
            </a:endParaRPr>
          </a:p>
        </p:txBody>
      </p:sp>
      <p:sp>
        <p:nvSpPr>
          <p:cNvPr id="349" name="Google Shape;349;p30"/>
          <p:cNvSpPr txBox="1"/>
          <p:nvPr/>
        </p:nvSpPr>
        <p:spPr>
          <a:xfrm>
            <a:off x="1409700" y="2609850"/>
            <a:ext cx="5886600" cy="2188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1000">
                <a:solidFill>
                  <a:srgbClr val="222222"/>
                </a:solidFill>
                <a:latin typeface="Montserrat"/>
                <a:ea typeface="Montserrat"/>
                <a:cs typeface="Montserrat"/>
                <a:sym typeface="Montserrat"/>
              </a:rPr>
              <a:t>Su estudiante cumple con los requisitos para aplicar a una universidad estatal y le motivamos a que aplique pronto. Invitamos a su estudiante a registrarse y asistir a nuestra, “Semana de Yo Aplique al Colegio”, que se llevará a cabo del lunes 16 de noviembre al viernes 20 de noviembre de 3 pm a 7 pm. Para inscribirse, visite el sitio web de Educación de Distancia del Centro de Colegios y Carreras para obtener más detalles.</a:t>
            </a:r>
            <a:endParaRPr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000">
                <a:solidFill>
                  <a:srgbClr val="222222"/>
                </a:solidFill>
                <a:latin typeface="Montserrat"/>
                <a:ea typeface="Montserrat"/>
                <a:cs typeface="Montserrat"/>
                <a:sym typeface="Montserrat"/>
              </a:rPr>
              <a:t> Igualmente, su estudiante ha sido identificado de no haber completado su solicitud de ayuda financiera. Regístrese para nuestra próxima Noche de Ayuda Financiera, el martes 8 de diciembre a las 6 pm. Para inscribirse, visite el sitio web de Educación de Distancia del Centro de Colegios y Carreras para obtener más detalles. </a:t>
            </a:r>
            <a:endParaRPr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1000"/>
              </a:spcAft>
              <a:buNone/>
            </a:pPr>
            <a:r>
              <a:rPr lang="en" sz="1000">
                <a:solidFill>
                  <a:srgbClr val="222222"/>
                </a:solidFill>
                <a:latin typeface="Montserrat"/>
                <a:ea typeface="Montserrat"/>
                <a:cs typeface="Montserrat"/>
                <a:sym typeface="Montserrat"/>
              </a:rPr>
              <a:t>Si ya completo ambas aplicaciones, por favor ignore este mensaje. </a:t>
            </a:r>
            <a:endParaRPr sz="1000">
              <a:solidFill>
                <a:srgbClr val="222222"/>
              </a:solidFill>
              <a:latin typeface="Montserrat"/>
              <a:ea typeface="Montserrat"/>
              <a:cs typeface="Montserrat"/>
              <a:sym typeface="Montserrat"/>
            </a:endParaRPr>
          </a:p>
        </p:txBody>
      </p:sp>
      <p:sp>
        <p:nvSpPr>
          <p:cNvPr id="350" name="Google Shape;350;p30"/>
          <p:cNvSpPr txBox="1"/>
          <p:nvPr/>
        </p:nvSpPr>
        <p:spPr>
          <a:xfrm>
            <a:off x="1409700" y="5019775"/>
            <a:ext cx="5886600" cy="4294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 sz="1000">
                <a:solidFill>
                  <a:srgbClr val="222222"/>
                </a:solidFill>
                <a:latin typeface="Montserrat"/>
                <a:ea typeface="Montserrat"/>
                <a:cs typeface="Montserrat"/>
                <a:sym typeface="Montserrat"/>
              </a:rPr>
              <a:t>Aplicación de Colegios</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000">
                <a:solidFill>
                  <a:srgbClr val="222222"/>
                </a:solidFill>
                <a:latin typeface="Montserrat"/>
                <a:ea typeface="Montserrat"/>
                <a:cs typeface="Montserrat"/>
                <a:sym typeface="Montserrat"/>
              </a:rPr>
              <a:t>¿Sabía que su estudiante es elegible para aplicar a una Universidad estatal? La fecha de plazo para aplicar a un UC es el 30 de noviembre; CSU’s el 4 de diciembre. Para ayudar a los estudiantes con sus aplicaciones, Warren organizará una “Semana de Yo Aplique Al Colegio” a partir del </a:t>
            </a:r>
            <a:r>
              <a:rPr b="1" lang="en" sz="1000">
                <a:solidFill>
                  <a:srgbClr val="222222"/>
                </a:solidFill>
                <a:latin typeface="Montserrat"/>
                <a:ea typeface="Montserrat"/>
                <a:cs typeface="Montserrat"/>
                <a:sym typeface="Montserrat"/>
              </a:rPr>
              <a:t>lunes 16 de noviembre hasta el viernes 20 de noviembre de 3 pm a 7 pm.</a:t>
            </a:r>
            <a:r>
              <a:rPr lang="en" sz="1000">
                <a:solidFill>
                  <a:srgbClr val="222222"/>
                </a:solidFill>
                <a:latin typeface="Montserrat"/>
                <a:ea typeface="Montserrat"/>
                <a:cs typeface="Montserrat"/>
                <a:sym typeface="Montserrat"/>
              </a:rPr>
              <a:t> Regístrese en </a:t>
            </a:r>
            <a:r>
              <a:rPr lang="en" sz="1000" u="sng">
                <a:solidFill>
                  <a:srgbClr val="1155CC"/>
                </a:solidFill>
                <a:latin typeface="Montserrat"/>
                <a:ea typeface="Montserrat"/>
                <a:cs typeface="Montserrat"/>
                <a:sym typeface="Montserrat"/>
                <a:hlinkClick r:id="rId3">
                  <a:extLst>
                    <a:ext uri="{A12FA001-AC4F-418D-AE19-62706E023703}">
                      <ahyp:hlinkClr val="tx"/>
                    </a:ext>
                  </a:extLst>
                </a:hlinkClick>
              </a:rPr>
              <a:t>http://bit.ly/whscollegeapp</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 sz="1000">
                <a:solidFill>
                  <a:srgbClr val="222222"/>
                </a:solidFill>
                <a:latin typeface="Montserrat"/>
                <a:ea typeface="Montserrat"/>
                <a:cs typeface="Montserrat"/>
                <a:sym typeface="Montserrat"/>
              </a:rPr>
              <a:t>Ayuda Financiera </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000">
                <a:solidFill>
                  <a:srgbClr val="222222"/>
                </a:solidFill>
                <a:latin typeface="Montserrat"/>
                <a:ea typeface="Montserrat"/>
                <a:cs typeface="Montserrat"/>
                <a:sym typeface="Montserrat"/>
              </a:rPr>
              <a:t>Parte del proceso de solicitud de ingreso a la universidad es completar la solicitud de ayuda financiera. Hasta la fecha, su estudiante aún </a:t>
            </a:r>
            <a:r>
              <a:rPr b="1" lang="en" sz="1000">
                <a:solidFill>
                  <a:srgbClr val="222222"/>
                </a:solidFill>
                <a:latin typeface="Montserrat"/>
                <a:ea typeface="Montserrat"/>
                <a:cs typeface="Montserrat"/>
                <a:sym typeface="Montserrat"/>
              </a:rPr>
              <a:t>NO</a:t>
            </a:r>
            <a:r>
              <a:rPr lang="en" sz="1000">
                <a:solidFill>
                  <a:srgbClr val="222222"/>
                </a:solidFill>
                <a:latin typeface="Montserrat"/>
                <a:ea typeface="Montserrat"/>
                <a:cs typeface="Montserrat"/>
                <a:sym typeface="Montserrat"/>
              </a:rPr>
              <a:t> ha terminado su solicitud de ayuda financiera. Warren organizará una Noche de ayuda financiera el </a:t>
            </a:r>
            <a:r>
              <a:rPr b="1" lang="en" sz="1000">
                <a:solidFill>
                  <a:srgbClr val="222222"/>
                </a:solidFill>
                <a:latin typeface="Montserrat"/>
                <a:ea typeface="Montserrat"/>
                <a:cs typeface="Montserrat"/>
                <a:sym typeface="Montserrat"/>
              </a:rPr>
              <a:t>martes 8 de diciembre a las 6 pm. </a:t>
            </a:r>
            <a:r>
              <a:rPr lang="en" sz="1000">
                <a:solidFill>
                  <a:srgbClr val="222222"/>
                </a:solidFill>
                <a:latin typeface="Montserrat"/>
                <a:ea typeface="Montserrat"/>
                <a:cs typeface="Montserrat"/>
                <a:sym typeface="Montserrat"/>
              </a:rPr>
              <a:t>Regístrese en </a:t>
            </a:r>
            <a:r>
              <a:rPr b="1" lang="en" sz="1000" u="sng">
                <a:solidFill>
                  <a:srgbClr val="1155CC"/>
                </a:solidFill>
                <a:latin typeface="Montserrat"/>
                <a:ea typeface="Montserrat"/>
                <a:cs typeface="Montserrat"/>
                <a:sym typeface="Montserrat"/>
                <a:hlinkClick r:id="rId4">
                  <a:extLst>
                    <a:ext uri="{A12FA001-AC4F-418D-AE19-62706E023703}">
                      <ahyp:hlinkClr val="tx"/>
                    </a:ext>
                  </a:extLst>
                </a:hlinkClick>
              </a:rPr>
              <a:t>http://www.bit.ly/aidnights</a:t>
            </a:r>
            <a:r>
              <a:rPr b="1" lang="en" sz="1000">
                <a:solidFill>
                  <a:srgbClr val="222222"/>
                </a:solidFill>
                <a:latin typeface="Montserrat"/>
                <a:ea typeface="Montserrat"/>
                <a:cs typeface="Montserrat"/>
                <a:sym typeface="Montserrat"/>
              </a:rPr>
              <a:t> </a:t>
            </a:r>
            <a:endParaRPr b="1"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000">
                <a:solidFill>
                  <a:schemeClr val="dk1"/>
                </a:solidFill>
                <a:latin typeface="Montserrat"/>
                <a:ea typeface="Montserrat"/>
                <a:cs typeface="Montserrat"/>
                <a:sym typeface="Montserrat"/>
              </a:rPr>
              <a:t>Razones por las cuales es importante completar una solicitud de ayuda financiera:</a:t>
            </a:r>
            <a:endParaRPr sz="1000">
              <a:solidFill>
                <a:schemeClr val="dk1"/>
              </a:solidFill>
              <a:latin typeface="Montserrat"/>
              <a:ea typeface="Montserrat"/>
              <a:cs typeface="Montserrat"/>
              <a:sym typeface="Montserrat"/>
            </a:endParaRPr>
          </a:p>
          <a:p>
            <a:pPr indent="-292100" lvl="0" marL="596900" rtl="0" algn="l">
              <a:lnSpc>
                <a:spcPct val="115000"/>
              </a:lnSpc>
              <a:spcBef>
                <a:spcPts val="100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Su estudiante puede calificar hasta $6,345 de la beca Pell de EE. UU., y hasta $ 12,000 de la beca Cal Grant</a:t>
            </a:r>
            <a:endParaRPr sz="1000">
              <a:solidFill>
                <a:schemeClr val="dk1"/>
              </a:solidFill>
              <a:latin typeface="Montserrat"/>
              <a:ea typeface="Montserrat"/>
              <a:cs typeface="Montserrat"/>
              <a:sym typeface="Montserrat"/>
            </a:endParaRPr>
          </a:p>
          <a:p>
            <a:pPr indent="-292100" lvl="0" marL="5969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¿Quiere evitar demoras en los paquetes de ayuda financiera de la universidad? No esperes para completar la aplicación.</a:t>
            </a:r>
            <a:endParaRPr sz="1000">
              <a:solidFill>
                <a:schemeClr val="dk1"/>
              </a:solidFill>
              <a:latin typeface="Montserrat"/>
              <a:ea typeface="Montserrat"/>
              <a:cs typeface="Montserrat"/>
              <a:sym typeface="Montserrat"/>
            </a:endParaRPr>
          </a:p>
          <a:p>
            <a:pPr indent="-292100" lvl="0" marL="5969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Incluso si no califica, se requiere una solicitud de ayuda financiera para que los estudiantes sean considerados para becas de parte de las universidades.</a:t>
            </a:r>
            <a:endParaRPr sz="1000">
              <a:solidFill>
                <a:srgbClr val="222222"/>
              </a:solidFill>
              <a:latin typeface="Montserrat"/>
              <a:ea typeface="Montserrat"/>
              <a:cs typeface="Montserrat"/>
              <a:sym typeface="Montserrat"/>
            </a:endParaRPr>
          </a:p>
          <a:p>
            <a:pPr indent="0" lvl="0" marL="0" rtl="0" algn="l">
              <a:lnSpc>
                <a:spcPct val="115000"/>
              </a:lnSpc>
              <a:spcBef>
                <a:spcPts val="1000"/>
              </a:spcBef>
              <a:spcAft>
                <a:spcPts val="1000"/>
              </a:spcAft>
              <a:buNone/>
            </a:pPr>
            <a:r>
              <a:rPr lang="en" sz="1000">
                <a:solidFill>
                  <a:srgbClr val="222222"/>
                </a:solidFill>
                <a:latin typeface="Montserrat"/>
                <a:ea typeface="Montserrat"/>
                <a:cs typeface="Montserrat"/>
                <a:sym typeface="Montserrat"/>
              </a:rPr>
              <a:t>Si ya completo ambas aplicaciones, por favor ignore este mensaje.</a:t>
            </a:r>
            <a:endParaRPr b="1" sz="1000">
              <a:solidFill>
                <a:srgbClr val="222222"/>
              </a:solidFill>
              <a:latin typeface="Montserrat"/>
              <a:ea typeface="Montserrat"/>
              <a:cs typeface="Montserrat"/>
              <a:sym typeface="Montserrat"/>
            </a:endParaRPr>
          </a:p>
        </p:txBody>
      </p:sp>
      <p:sp>
        <p:nvSpPr>
          <p:cNvPr id="351" name="Google Shape;351;p30"/>
          <p:cNvSpPr/>
          <p:nvPr/>
        </p:nvSpPr>
        <p:spPr>
          <a:xfrm>
            <a:off x="0" y="0"/>
            <a:ext cx="7772400" cy="990600"/>
          </a:xfrm>
          <a:prstGeom prst="rect">
            <a:avLst/>
          </a:prstGeom>
          <a:solidFill>
            <a:srgbClr val="6D9EEB"/>
          </a:solidFill>
          <a:ln>
            <a:noFill/>
          </a:ln>
        </p:spPr>
        <p:txBody>
          <a:bodyPr anchorCtr="0" anchor="t"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HIGH LEVERAGE PRACTICE FROM THE FIELD</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b="1"/>
          </a:p>
        </p:txBody>
      </p:sp>
      <p:sp>
        <p:nvSpPr>
          <p:cNvPr id="352" name="Google Shape;352;p30"/>
          <p:cNvSpPr txBox="1"/>
          <p:nvPr/>
        </p:nvSpPr>
        <p:spPr>
          <a:xfrm>
            <a:off x="1750950" y="1301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Build team routines for ACTING on by-student CSAC data </a:t>
            </a:r>
            <a:endParaRPr/>
          </a:p>
        </p:txBody>
      </p:sp>
      <p:grpSp>
        <p:nvGrpSpPr>
          <p:cNvPr id="353" name="Google Shape;353;p30"/>
          <p:cNvGrpSpPr/>
          <p:nvPr/>
        </p:nvGrpSpPr>
        <p:grpSpPr>
          <a:xfrm>
            <a:off x="996600" y="130125"/>
            <a:ext cx="628500" cy="781200"/>
            <a:chOff x="844200" y="1679425"/>
            <a:chExt cx="628500" cy="781200"/>
          </a:xfrm>
        </p:grpSpPr>
        <p:sp>
          <p:nvSpPr>
            <p:cNvPr id="354" name="Google Shape;354;p30"/>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355" name="Google Shape;355;p30"/>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5</a:t>
              </a:r>
              <a:endParaRPr b="1" sz="2500">
                <a:latin typeface="Montserrat"/>
                <a:ea typeface="Montserrat"/>
                <a:cs typeface="Montserrat"/>
                <a:sym typeface="Montserrat"/>
              </a:endParaRPr>
            </a:p>
          </p:txBody>
        </p:sp>
      </p:grpSp>
      <p:pic>
        <p:nvPicPr>
          <p:cNvPr id="356" name="Google Shape;356;p30"/>
          <p:cNvPicPr preferRelativeResize="0"/>
          <p:nvPr/>
        </p:nvPicPr>
        <p:blipFill>
          <a:blip r:embed="rId5">
            <a:alphaModFix/>
          </a:blip>
          <a:stretch>
            <a:fillRect/>
          </a:stretch>
        </p:blipFill>
        <p:spPr>
          <a:xfrm>
            <a:off x="329700" y="2609850"/>
            <a:ext cx="666900" cy="666900"/>
          </a:xfrm>
          <a:prstGeom prst="rect">
            <a:avLst/>
          </a:prstGeom>
          <a:noFill/>
          <a:ln>
            <a:noFill/>
          </a:ln>
        </p:spPr>
      </p:pic>
      <p:pic>
        <p:nvPicPr>
          <p:cNvPr id="357" name="Google Shape;357;p30"/>
          <p:cNvPicPr preferRelativeResize="0"/>
          <p:nvPr/>
        </p:nvPicPr>
        <p:blipFill>
          <a:blip r:embed="rId6">
            <a:alphaModFix/>
          </a:blip>
          <a:stretch>
            <a:fillRect/>
          </a:stretch>
        </p:blipFill>
        <p:spPr>
          <a:xfrm>
            <a:off x="329700" y="5029200"/>
            <a:ext cx="666900" cy="666900"/>
          </a:xfrm>
          <a:prstGeom prst="rect">
            <a:avLst/>
          </a:prstGeom>
          <a:noFill/>
          <a:ln>
            <a:noFill/>
          </a:ln>
        </p:spPr>
      </p:pic>
      <p:sp>
        <p:nvSpPr>
          <p:cNvPr id="358" name="Google Shape;358;p30"/>
          <p:cNvSpPr txBox="1"/>
          <p:nvPr/>
        </p:nvSpPr>
        <p:spPr>
          <a:xfrm>
            <a:off x="189750" y="3268425"/>
            <a:ext cx="9468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1000">
                <a:solidFill>
                  <a:srgbClr val="222222"/>
                </a:solidFill>
                <a:latin typeface="Montserrat"/>
                <a:ea typeface="Montserrat"/>
                <a:cs typeface="Montserrat"/>
                <a:sym typeface="Montserrat"/>
              </a:rPr>
              <a:t>DIALIER</a:t>
            </a:r>
            <a:endParaRPr/>
          </a:p>
        </p:txBody>
      </p:sp>
      <p:sp>
        <p:nvSpPr>
          <p:cNvPr id="359" name="Google Shape;359;p30"/>
          <p:cNvSpPr txBox="1"/>
          <p:nvPr/>
        </p:nvSpPr>
        <p:spPr>
          <a:xfrm>
            <a:off x="189750" y="5740875"/>
            <a:ext cx="9468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1000">
                <a:solidFill>
                  <a:srgbClr val="222222"/>
                </a:solidFill>
                <a:latin typeface="Montserrat"/>
                <a:ea typeface="Montserrat"/>
                <a:cs typeface="Montserrat"/>
                <a:sym typeface="Montserrat"/>
              </a:rPr>
              <a:t>EMAIL OR TEXT</a:t>
            </a:r>
            <a:endParaRPr/>
          </a:p>
        </p:txBody>
      </p:sp>
      <p:sp>
        <p:nvSpPr>
          <p:cNvPr id="360" name="Google Shape;360;p30"/>
          <p:cNvSpPr/>
          <p:nvPr/>
        </p:nvSpPr>
        <p:spPr>
          <a:xfrm>
            <a:off x="0" y="1162025"/>
            <a:ext cx="7296300" cy="1279200"/>
          </a:xfrm>
          <a:prstGeom prst="homePlat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txBox="1"/>
          <p:nvPr/>
        </p:nvSpPr>
        <p:spPr>
          <a:xfrm>
            <a:off x="3046050" y="1182325"/>
            <a:ext cx="3697500" cy="1258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Marked Spanish as primary language</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Met A-G requirements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Met CSU GPA requirements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Did not yet complete the FAFSA</a:t>
            </a:r>
            <a:endParaRPr>
              <a:solidFill>
                <a:schemeClr val="dk1"/>
              </a:solidFill>
              <a:latin typeface="Montserrat"/>
              <a:ea typeface="Montserrat"/>
              <a:cs typeface="Montserrat"/>
              <a:sym typeface="Montserrat"/>
            </a:endParaRPr>
          </a:p>
        </p:txBody>
      </p:sp>
      <p:sp>
        <p:nvSpPr>
          <p:cNvPr id="362" name="Google Shape;362;p30"/>
          <p:cNvSpPr txBox="1"/>
          <p:nvPr/>
        </p:nvSpPr>
        <p:spPr>
          <a:xfrm>
            <a:off x="335550" y="1154125"/>
            <a:ext cx="2710500" cy="127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SEND TO STUDENTS WHO: </a:t>
            </a:r>
            <a:endParaRPr/>
          </a:p>
        </p:txBody>
      </p:sp>
      <p:sp>
        <p:nvSpPr>
          <p:cNvPr id="363" name="Google Shape;363;p30"/>
          <p:cNvSpPr txBox="1"/>
          <p:nvPr/>
        </p:nvSpPr>
        <p:spPr>
          <a:xfrm>
            <a:off x="3130050" y="1124725"/>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
        <p:nvSpPr>
          <p:cNvPr id="364" name="Google Shape;364;p30"/>
          <p:cNvSpPr txBox="1"/>
          <p:nvPr/>
        </p:nvSpPr>
        <p:spPr>
          <a:xfrm>
            <a:off x="3130050" y="1761925"/>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
        <p:nvSpPr>
          <p:cNvPr id="365" name="Google Shape;365;p30"/>
          <p:cNvSpPr txBox="1"/>
          <p:nvPr/>
        </p:nvSpPr>
        <p:spPr>
          <a:xfrm>
            <a:off x="3130050" y="1987025"/>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
        <p:nvSpPr>
          <p:cNvPr id="366" name="Google Shape;366;p30"/>
          <p:cNvSpPr txBox="1"/>
          <p:nvPr/>
        </p:nvSpPr>
        <p:spPr>
          <a:xfrm>
            <a:off x="3130050" y="1546400"/>
            <a:ext cx="33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Montserrat"/>
                <a:ea typeface="Montserrat"/>
                <a:cs typeface="Montserrat"/>
                <a:sym typeface="Montserrat"/>
              </a:rPr>
              <a:t>✓</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1"/>
          <p:cNvSpPr/>
          <p:nvPr/>
        </p:nvSpPr>
        <p:spPr>
          <a:xfrm>
            <a:off x="504300" y="295225"/>
            <a:ext cx="7268100" cy="1190700"/>
          </a:xfrm>
          <a:prstGeom prst="rect">
            <a:avLst/>
          </a:prstGeom>
          <a:solidFill>
            <a:srgbClr val="6AA84F"/>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2700">
                <a:solidFill>
                  <a:srgbClr val="FFFFFF"/>
                </a:solidFill>
                <a:latin typeface="Montserrat"/>
                <a:ea typeface="Montserrat"/>
                <a:cs typeface="Montserrat"/>
                <a:sym typeface="Montserrat"/>
              </a:rPr>
              <a:t>PROACTIVELY SUPPORT STUDENTS &amp; FAMILIES TO COMPLETE</a:t>
            </a:r>
            <a:r>
              <a:rPr b="1" lang="en" sz="3000">
                <a:solidFill>
                  <a:srgbClr val="FFFFFF"/>
                </a:solidFill>
                <a:latin typeface="Montserrat"/>
                <a:ea typeface="Montserrat"/>
                <a:cs typeface="Montserrat"/>
                <a:sym typeface="Montserrat"/>
              </a:rPr>
              <a:t>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October &amp; February - March CalGrant Deadline</a:t>
            </a:r>
            <a:endParaRPr b="1"/>
          </a:p>
        </p:txBody>
      </p:sp>
      <p:sp>
        <p:nvSpPr>
          <p:cNvPr id="372" name="Google Shape;372;p31"/>
          <p:cNvSpPr txBox="1"/>
          <p:nvPr/>
        </p:nvSpPr>
        <p:spPr>
          <a:xfrm>
            <a:off x="844200" y="2460625"/>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Many parent workshops are “sit and get” - the school provides information and parents listen. Research shows that helping families fill out the FAFSA leads to increased FAFSA completion, more financial aid dollars, and increased college enrollment</a:t>
            </a:r>
            <a:r>
              <a:rPr baseline="30000" lang="en" sz="1200">
                <a:solidFill>
                  <a:schemeClr val="dk1"/>
                </a:solidFill>
                <a:latin typeface="Montserrat"/>
                <a:ea typeface="Montserrat"/>
                <a:cs typeface="Montserrat"/>
                <a:sym typeface="Montserrat"/>
              </a:rPr>
              <a:t>6</a:t>
            </a:r>
            <a:r>
              <a:rPr lang="en" sz="1200">
                <a:solidFill>
                  <a:schemeClr val="dk1"/>
                </a:solidFill>
                <a:latin typeface="Montserrat"/>
                <a:ea typeface="Montserrat"/>
                <a:cs typeface="Montserrat"/>
                <a:sym typeface="Montserrat"/>
              </a:rPr>
              <a:t>. So CARPE schools bring families together and support them to complete the FAFSA/CA Dream Act application in real-time. As noted above, some schools were able to support a large percentage of families to complete FAFSA/Dream Act through workshops in October, and as a result had more time to support those who needed it most. Here’s what some schools did to make the most of parent workshops and office hours:</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Bundle Workshops Together: </a:t>
            </a:r>
            <a:r>
              <a:rPr lang="en" sz="1200">
                <a:solidFill>
                  <a:schemeClr val="dk1"/>
                </a:solidFill>
                <a:latin typeface="Montserrat"/>
                <a:ea typeface="Montserrat"/>
                <a:cs typeface="Montserrat"/>
                <a:sym typeface="Montserrat"/>
              </a:rPr>
              <a:t>Offer multiple workshops during the same week so families have multiple choices (and schools aren’t planning multiple events separately). For example, in early October, Warren High School offered 2-3 workshops from 6:00-9:00 pm and had over 100 families at each. As the Cal Grant deadline approached, they hosted 5 parent nights in a row in February, keeping the College and Career Center open from 3:00-8:00 pm. These extended hours meant that students/families could come in right after school or when was most convenient for them.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b="1" lang="en" sz="1200">
                <a:solidFill>
                  <a:schemeClr val="dk1"/>
                </a:solidFill>
                <a:latin typeface="Montserrat"/>
                <a:ea typeface="Montserrat"/>
                <a:cs typeface="Montserrat"/>
                <a:sym typeface="Montserrat"/>
              </a:rPr>
              <a:t>Get the Word Out &amp; Have People Sign Up: </a:t>
            </a:r>
            <a:r>
              <a:rPr lang="en" sz="1200">
                <a:solidFill>
                  <a:schemeClr val="dk1"/>
                </a:solidFill>
                <a:latin typeface="Montserrat"/>
                <a:ea typeface="Montserrat"/>
                <a:cs typeface="Montserrat"/>
                <a:sym typeface="Montserrat"/>
              </a:rPr>
              <a:t>See #1 and #2 above. Send robocalls, e-mails, and texts that include an English or Spanish </a:t>
            </a:r>
            <a:r>
              <a:rPr lang="en" sz="1200" u="sng">
                <a:solidFill>
                  <a:srgbClr val="1155CC"/>
                </a:solidFill>
                <a:latin typeface="Montserrat"/>
                <a:ea typeface="Montserrat"/>
                <a:cs typeface="Montserrat"/>
                <a:sym typeface="Montserrat"/>
                <a:hlinkClick r:id="rId3">
                  <a:extLst>
                    <a:ext uri="{A12FA001-AC4F-418D-AE19-62706E023703}">
                      <ahyp:hlinkClr val="tx"/>
                    </a:ext>
                  </a:extLst>
                </a:hlinkClick>
              </a:rPr>
              <a:t>checklist</a:t>
            </a:r>
            <a:r>
              <a:rPr lang="en" sz="1200">
                <a:solidFill>
                  <a:schemeClr val="dk1"/>
                </a:solidFill>
                <a:latin typeface="Montserrat"/>
                <a:ea typeface="Montserrat"/>
                <a:cs typeface="Montserrat"/>
                <a:sym typeface="Montserrat"/>
              </a:rPr>
              <a:t> of </a:t>
            </a:r>
            <a:r>
              <a:rPr i="1" lang="en" sz="1200">
                <a:solidFill>
                  <a:schemeClr val="dk1"/>
                </a:solidFill>
                <a:latin typeface="Montserrat"/>
                <a:ea typeface="Montserrat"/>
                <a:cs typeface="Montserrat"/>
                <a:sym typeface="Montserrat"/>
              </a:rPr>
              <a:t>what</a:t>
            </a:r>
            <a:r>
              <a:rPr lang="en" sz="1200">
                <a:solidFill>
                  <a:schemeClr val="dk1"/>
                </a:solidFill>
                <a:latin typeface="Montserrat"/>
                <a:ea typeface="Montserrat"/>
                <a:cs typeface="Montserrat"/>
                <a:sym typeface="Montserrat"/>
              </a:rPr>
              <a:t> they need to bring and a way to sign up (a simple google form will do!). This lets you know how many people to anticipate, and people are more likely to show if they’ve chosen a particular date. Schools also had success by enlisting Senior teachers, who nudged/required students to sign up.</a:t>
            </a:r>
            <a:endParaRPr sz="1200">
              <a:solidFill>
                <a:schemeClr val="dk1"/>
              </a:solidFill>
              <a:latin typeface="Montserrat"/>
              <a:ea typeface="Montserrat"/>
              <a:cs typeface="Montserrat"/>
              <a:sym typeface="Montserrat"/>
            </a:endParaRPr>
          </a:p>
        </p:txBody>
      </p:sp>
      <p:sp>
        <p:nvSpPr>
          <p:cNvPr id="373" name="Google Shape;373;p31"/>
          <p:cNvSpPr txBox="1"/>
          <p:nvPr/>
        </p:nvSpPr>
        <p:spPr>
          <a:xfrm>
            <a:off x="-3771900" y="4111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504300" y="7391400"/>
            <a:ext cx="7268100" cy="1657500"/>
          </a:xfrm>
          <a:prstGeom prst="rect">
            <a:avLst/>
          </a:prstGeom>
          <a:solidFill>
            <a:srgbClr val="6AA84F">
              <a:alpha val="26260"/>
            </a:srgbClr>
          </a:solidFill>
          <a:ln>
            <a:noFill/>
          </a:ln>
        </p:spPr>
        <p:txBody>
          <a:bodyPr anchorCtr="0" anchor="ctr" bIns="91425" lIns="365750" spcFirstLastPara="1" rIns="45720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Remember, use your data to identify families you need to call and nudge to attend. </a:t>
            </a:r>
            <a:r>
              <a:rPr lang="en">
                <a:solidFill>
                  <a:schemeClr val="dk1"/>
                </a:solidFill>
                <a:latin typeface="Montserrat"/>
                <a:ea typeface="Montserrat"/>
                <a:cs typeface="Montserrat"/>
                <a:sym typeface="Montserrat"/>
              </a:rPr>
              <a:t>Reminder calls the day before were particularly successful. During their evening workshops, when the Warren High School team wasn’t supporting families, they were calling people who still needed to complete and telling them to come down that night. </a:t>
            </a:r>
            <a:endParaRPr sz="1600">
              <a:latin typeface="Montserrat"/>
              <a:ea typeface="Montserrat"/>
              <a:cs typeface="Montserrat"/>
              <a:sym typeface="Montserrat"/>
            </a:endParaRPr>
          </a:p>
        </p:txBody>
      </p:sp>
      <p:sp>
        <p:nvSpPr>
          <p:cNvPr id="375" name="Google Shape;375;p31"/>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18</a:t>
            </a:r>
            <a:endParaRPr b="1" sz="2500">
              <a:solidFill>
                <a:srgbClr val="999999"/>
              </a:solidFill>
              <a:latin typeface="Montserrat"/>
              <a:ea typeface="Montserrat"/>
              <a:cs typeface="Montserrat"/>
              <a:sym typeface="Montserrat"/>
            </a:endParaRPr>
          </a:p>
        </p:txBody>
      </p:sp>
      <p:sp>
        <p:nvSpPr>
          <p:cNvPr id="376" name="Google Shape;376;p31"/>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Host “Sit &amp; Do” workshops and office hours in October   &amp; February (and get families there) </a:t>
            </a:r>
            <a:endParaRPr/>
          </a:p>
        </p:txBody>
      </p:sp>
      <p:grpSp>
        <p:nvGrpSpPr>
          <p:cNvPr id="377" name="Google Shape;377;p31"/>
          <p:cNvGrpSpPr/>
          <p:nvPr/>
        </p:nvGrpSpPr>
        <p:grpSpPr>
          <a:xfrm>
            <a:off x="844200" y="1679425"/>
            <a:ext cx="628500" cy="781200"/>
            <a:chOff x="844200" y="1679425"/>
            <a:chExt cx="628500" cy="781200"/>
          </a:xfrm>
        </p:grpSpPr>
        <p:sp>
          <p:nvSpPr>
            <p:cNvPr id="378" name="Google Shape;378;p31"/>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379" name="Google Shape;379;p31"/>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6</a:t>
              </a:r>
              <a:endParaRPr b="1" sz="2500">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766" l="0" r="18877" t="71659"/>
          <a:stretch/>
        </p:blipFill>
        <p:spPr>
          <a:xfrm>
            <a:off x="0" y="8420100"/>
            <a:ext cx="7772400" cy="1638298"/>
          </a:xfrm>
          <a:prstGeom prst="rect">
            <a:avLst/>
          </a:prstGeom>
          <a:noFill/>
          <a:ln>
            <a:noFill/>
          </a:ln>
        </p:spPr>
      </p:pic>
      <p:sp>
        <p:nvSpPr>
          <p:cNvPr id="63" name="Google Shape;63;p14"/>
          <p:cNvSpPr txBox="1"/>
          <p:nvPr/>
        </p:nvSpPr>
        <p:spPr>
          <a:xfrm>
            <a:off x="533400" y="2781250"/>
            <a:ext cx="6498900" cy="4620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666666"/>
                </a:solidFill>
                <a:latin typeface="Montserrat"/>
                <a:ea typeface="Montserrat"/>
                <a:cs typeface="Montserrat"/>
                <a:sym typeface="Montserrat"/>
              </a:rPr>
              <a:t>In a nation where postsecondary attainment is all but required to obtain living-wage employment, supporting college access and enrollment is a critical equity issue. Students from low-income families are still 20% less likely to attend post-secondary institutions than their higher-income peers.</a:t>
            </a:r>
            <a:r>
              <a:rPr baseline="30000" lang="en" sz="1200">
                <a:solidFill>
                  <a:srgbClr val="666666"/>
                </a:solidFill>
                <a:latin typeface="Montserrat"/>
                <a:ea typeface="Montserrat"/>
                <a:cs typeface="Montserrat"/>
                <a:sym typeface="Montserrat"/>
              </a:rPr>
              <a:t>1</a:t>
            </a:r>
            <a:r>
              <a:rPr lang="en" sz="1200">
                <a:solidFill>
                  <a:srgbClr val="666666"/>
                </a:solidFill>
                <a:latin typeface="Montserrat"/>
                <a:ea typeface="Montserrat"/>
                <a:cs typeface="Montserrat"/>
                <a:sym typeface="Montserrat"/>
              </a:rPr>
              <a:t> Low-income students are also more likely to enroll in two-year institutions, despite research that has demonstrated that only 13% of low-income students who begin at a two-year institution earn a B.A. within six years, compared to 47% of low income students (and 76% of high income students) who begin at a four-year institution.</a:t>
            </a:r>
            <a:r>
              <a:rPr baseline="30000" lang="en" sz="1200">
                <a:solidFill>
                  <a:srgbClr val="666666"/>
                </a:solidFill>
                <a:latin typeface="Montserrat"/>
                <a:ea typeface="Montserrat"/>
                <a:cs typeface="Montserrat"/>
                <a:sym typeface="Montserrat"/>
              </a:rPr>
              <a:t>2</a:t>
            </a:r>
            <a:r>
              <a:rPr lang="en" sz="1200">
                <a:solidFill>
                  <a:srgbClr val="666666"/>
                </a:solidFill>
                <a:latin typeface="Montserrat"/>
                <a:ea typeface="Montserrat"/>
                <a:cs typeface="Montserrat"/>
                <a:sym typeface="Montserrat"/>
              </a:rPr>
              <a:t> For too many students who are from low-income and historically underrepresented backgrounds, college does not feel like a financially viable option. </a:t>
            </a:r>
            <a:endParaRPr sz="12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200">
                <a:solidFill>
                  <a:srgbClr val="666666"/>
                </a:solidFill>
                <a:latin typeface="Montserrat"/>
                <a:ea typeface="Montserrat"/>
                <a:cs typeface="Montserrat"/>
                <a:sym typeface="Montserrat"/>
              </a:rPr>
              <a:t>At the same time, research shows that students who complete the FAFSA or Dream Act application are more likely to enroll in college, graduate from college, and receive higher financial aid.</a:t>
            </a:r>
            <a:r>
              <a:rPr baseline="30000" lang="en" sz="1200">
                <a:solidFill>
                  <a:srgbClr val="666666"/>
                </a:solidFill>
                <a:latin typeface="Montserrat"/>
                <a:ea typeface="Montserrat"/>
                <a:cs typeface="Montserrat"/>
                <a:sym typeface="Montserrat"/>
              </a:rPr>
              <a:t>3</a:t>
            </a:r>
            <a:r>
              <a:rPr lang="en" sz="1200">
                <a:solidFill>
                  <a:srgbClr val="666666"/>
                </a:solidFill>
                <a:latin typeface="Montserrat"/>
                <a:ea typeface="Montserrat"/>
                <a:cs typeface="Montserrat"/>
                <a:sym typeface="Montserrat"/>
              </a:rPr>
              <a:t> I</a:t>
            </a:r>
            <a:r>
              <a:rPr lang="en" sz="1200">
                <a:solidFill>
                  <a:srgbClr val="666666"/>
                </a:solidFill>
                <a:highlight>
                  <a:srgbClr val="FFFFFF"/>
                </a:highlight>
                <a:latin typeface="Montserrat"/>
                <a:ea typeface="Montserrat"/>
                <a:cs typeface="Montserrat"/>
                <a:sym typeface="Montserrat"/>
              </a:rPr>
              <a:t>n the state of California, the</a:t>
            </a:r>
            <a:r>
              <a:rPr lang="en" sz="1200">
                <a:solidFill>
                  <a:srgbClr val="666666"/>
                </a:solidFill>
                <a:latin typeface="Montserrat"/>
                <a:ea typeface="Montserrat"/>
                <a:cs typeface="Montserrat"/>
                <a:sym typeface="Montserrat"/>
              </a:rPr>
              <a:t> CalGrant program provides significant financial aid (up to $50k) to low- and moderate-income students who complete the FAFSA or Dream Act and meet certain academic requirements. CalGrant awards have been found to predict college matriculation as well as persistence.</a:t>
            </a:r>
            <a:r>
              <a:rPr baseline="30000" lang="en" sz="1200">
                <a:solidFill>
                  <a:srgbClr val="666666"/>
                </a:solidFill>
                <a:latin typeface="Montserrat"/>
                <a:ea typeface="Montserrat"/>
                <a:cs typeface="Montserrat"/>
                <a:sym typeface="Montserrat"/>
              </a:rPr>
              <a:t>4</a:t>
            </a:r>
            <a:r>
              <a:rPr lang="en" sz="1200">
                <a:solidFill>
                  <a:srgbClr val="666666"/>
                </a:solidFill>
                <a:latin typeface="Montserrat"/>
                <a:ea typeface="Montserrat"/>
                <a:cs typeface="Montserrat"/>
                <a:sym typeface="Montserrat"/>
              </a:rPr>
              <a:t> However,</a:t>
            </a:r>
            <a:r>
              <a:rPr lang="en" sz="1200">
                <a:solidFill>
                  <a:srgbClr val="666666"/>
                </a:solidFill>
                <a:highlight>
                  <a:srgbClr val="FFFFFF"/>
                </a:highlight>
                <a:latin typeface="Montserrat"/>
                <a:ea typeface="Montserrat"/>
                <a:cs typeface="Montserrat"/>
                <a:sym typeface="Montserrat"/>
              </a:rPr>
              <a:t> only half of eligible California students receive a CalGrant, and only 41% of California </a:t>
            </a:r>
            <a:r>
              <a:rPr lang="en" sz="1200">
                <a:solidFill>
                  <a:srgbClr val="666666"/>
                </a:solidFill>
                <a:latin typeface="Montserrat"/>
                <a:ea typeface="Montserrat"/>
                <a:cs typeface="Montserrat"/>
                <a:sym typeface="Montserrat"/>
              </a:rPr>
              <a:t>Latino 18-24 year olds report being aware of Cal Grant requirements.</a:t>
            </a:r>
            <a:r>
              <a:rPr baseline="30000" lang="en" sz="1200">
                <a:solidFill>
                  <a:srgbClr val="666666"/>
                </a:solidFill>
                <a:highlight>
                  <a:srgbClr val="FFFFFF"/>
                </a:highlight>
                <a:latin typeface="Montserrat"/>
                <a:ea typeface="Montserrat"/>
                <a:cs typeface="Montserrat"/>
                <a:sym typeface="Montserrat"/>
              </a:rPr>
              <a:t>5</a:t>
            </a:r>
            <a:r>
              <a:rPr lang="en" sz="1200">
                <a:solidFill>
                  <a:srgbClr val="666666"/>
                </a:solidFill>
                <a:highlight>
                  <a:srgbClr val="FFFFFF"/>
                </a:highlight>
                <a:latin typeface="Montserrat"/>
                <a:ea typeface="Montserrat"/>
                <a:cs typeface="Montserrat"/>
                <a:sym typeface="Montserrat"/>
              </a:rPr>
              <a:t> Thus, s</a:t>
            </a:r>
            <a:r>
              <a:rPr lang="en" sz="1200">
                <a:solidFill>
                  <a:srgbClr val="666666"/>
                </a:solidFill>
                <a:latin typeface="Montserrat"/>
                <a:ea typeface="Montserrat"/>
                <a:cs typeface="Montserrat"/>
                <a:sym typeface="Montserrat"/>
              </a:rPr>
              <a:t>upporting families with the financial aid process is an important step leading to more equitable access to college and a college degree. </a:t>
            </a:r>
            <a:endParaRPr sz="1200">
              <a:solidFill>
                <a:srgbClr val="666666"/>
              </a:solidFill>
              <a:latin typeface="Montserrat"/>
              <a:ea typeface="Montserrat"/>
              <a:cs typeface="Montserrat"/>
              <a:sym typeface="Montserrat"/>
            </a:endParaRPr>
          </a:p>
        </p:txBody>
      </p:sp>
      <p:sp>
        <p:nvSpPr>
          <p:cNvPr id="64" name="Google Shape;64;p14"/>
          <p:cNvSpPr txBox="1"/>
          <p:nvPr/>
        </p:nvSpPr>
        <p:spPr>
          <a:xfrm>
            <a:off x="533400" y="1162054"/>
            <a:ext cx="7448100" cy="151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0"/>
              <a:buFont typeface="Montserrat"/>
              <a:buNone/>
            </a:pPr>
            <a:r>
              <a:rPr lang="en" sz="4000">
                <a:latin typeface="Montserrat"/>
                <a:ea typeface="Montserrat"/>
                <a:cs typeface="Montserrat"/>
                <a:sym typeface="Montserrat"/>
              </a:rPr>
              <a:t>WHY FAFSA &amp; THE </a:t>
            </a:r>
            <a:endParaRPr sz="4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50"/>
              <a:buFont typeface="Montserrat"/>
              <a:buNone/>
            </a:pPr>
            <a:r>
              <a:rPr lang="en" sz="4000">
                <a:latin typeface="Montserrat"/>
                <a:ea typeface="Montserrat"/>
                <a:cs typeface="Montserrat"/>
                <a:sym typeface="Montserrat"/>
              </a:rPr>
              <a:t>DREAM ACT MATTER</a:t>
            </a:r>
            <a:endParaRPr sz="4000">
              <a:latin typeface="Montserrat"/>
              <a:ea typeface="Montserrat"/>
              <a:cs typeface="Montserrat"/>
              <a:sym typeface="Montserrat"/>
            </a:endParaRPr>
          </a:p>
        </p:txBody>
      </p:sp>
      <p:sp>
        <p:nvSpPr>
          <p:cNvPr id="65" name="Google Shape;65;p14"/>
          <p:cNvSpPr/>
          <p:nvPr/>
        </p:nvSpPr>
        <p:spPr>
          <a:xfrm>
            <a:off x="0" y="8420092"/>
            <a:ext cx="7772400" cy="1638300"/>
          </a:xfrm>
          <a:prstGeom prst="rect">
            <a:avLst/>
          </a:prstGeom>
          <a:solidFill>
            <a:srgbClr val="A4C2F4">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a:t>
            </a:r>
            <a:endParaRPr b="1" sz="2500">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nvSpPr>
        <p:spPr>
          <a:xfrm>
            <a:off x="857250" y="2343150"/>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Provide Adequate Support:</a:t>
            </a:r>
            <a:r>
              <a:rPr lang="en" sz="1200">
                <a:solidFill>
                  <a:schemeClr val="dk1"/>
                </a:solidFill>
                <a:latin typeface="Montserrat"/>
                <a:ea typeface="Montserrat"/>
                <a:cs typeface="Montserrat"/>
                <a:sym typeface="Montserrat"/>
              </a:rPr>
              <a:t> The ideal ratio for supporting families at an event seems to be one support person for every 10-12 families. Many CARPE schools brought in staff from local colleges, additional counselors, alumni parents and even local tax experts to provide additional support.</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Create Small Groups: </a:t>
            </a:r>
            <a:r>
              <a:rPr lang="en" sz="1200">
                <a:solidFill>
                  <a:schemeClr val="dk1"/>
                </a:solidFill>
                <a:latin typeface="Montserrat"/>
                <a:ea typeface="Montserrat"/>
                <a:cs typeface="Montserrat"/>
                <a:sym typeface="Montserrat"/>
              </a:rPr>
              <a:t>Lawndale and Hawthorne High Schools found that when families were assigned to smaller groups in different classrooms, they were more likely to complete, perhaps because families were more willing to ask questions and received more direct support. If you have to host the event in a large space, find ways to section the space, create groups and assign support people to particular groups.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Attend to Home Language:</a:t>
            </a:r>
            <a:r>
              <a:rPr lang="en" sz="1200">
                <a:solidFill>
                  <a:schemeClr val="dk1"/>
                </a:solidFill>
                <a:latin typeface="Montserrat"/>
                <a:ea typeface="Montserrat"/>
                <a:cs typeface="Montserrat"/>
                <a:sym typeface="Montserrat"/>
              </a:rPr>
              <a:t> Environmental Charter High School offered different spaces for those who wanted support in English and those who wanted it in Spanish or another language. This also helped protect the privacy of those completing the Dream Act.</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Provide Devices: </a:t>
            </a:r>
            <a:r>
              <a:rPr lang="en" sz="1200">
                <a:solidFill>
                  <a:schemeClr val="dk1"/>
                </a:solidFill>
                <a:latin typeface="Montserrat"/>
                <a:ea typeface="Montserrat"/>
                <a:cs typeface="Montserrat"/>
                <a:sym typeface="Montserrat"/>
              </a:rPr>
              <a:t>Have the tech families need to complete on-hand and ready to go, and don’t assume that parents know how to use it. </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b="1" lang="en" sz="1200">
                <a:solidFill>
                  <a:schemeClr val="dk1"/>
                </a:solidFill>
                <a:latin typeface="Montserrat"/>
                <a:ea typeface="Montserrat"/>
                <a:cs typeface="Montserrat"/>
                <a:sym typeface="Montserrat"/>
              </a:rPr>
              <a:t>Minimize selection for “verification”: </a:t>
            </a:r>
            <a:r>
              <a:rPr lang="en" sz="1200">
                <a:solidFill>
                  <a:schemeClr val="dk1"/>
                </a:solidFill>
                <a:latin typeface="Montserrat"/>
                <a:ea typeface="Montserrat"/>
                <a:cs typeface="Montserrat"/>
                <a:sym typeface="Montserrat"/>
              </a:rPr>
              <a:t>Research shows students who are Pell eligible are more likely to be selected for “verification”.  This process presents additional questions and stress. To minimize being selected, emphasize use of the </a:t>
            </a:r>
            <a:r>
              <a:rPr lang="en" sz="1200" u="sng">
                <a:solidFill>
                  <a:srgbClr val="1155CC"/>
                </a:solidFill>
                <a:latin typeface="Montserrat"/>
                <a:ea typeface="Montserrat"/>
                <a:cs typeface="Montserrat"/>
                <a:sym typeface="Montserrat"/>
                <a:hlinkClick r:id="rId3">
                  <a:extLst>
                    <a:ext uri="{A12FA001-AC4F-418D-AE19-62706E023703}">
                      <ahyp:hlinkClr val="tx"/>
                    </a:ext>
                  </a:extLst>
                </a:hlinkClick>
              </a:rPr>
              <a:t>Data Retrieval Tool</a:t>
            </a:r>
            <a:r>
              <a:rPr lang="en" sz="1200">
                <a:solidFill>
                  <a:schemeClr val="dk1"/>
                </a:solidFill>
                <a:latin typeface="Montserrat"/>
                <a:ea typeface="Montserrat"/>
                <a:cs typeface="Montserrat"/>
                <a:sym typeface="Montserrat"/>
              </a:rPr>
              <a:t> or “DRT” during the FAFSA completion process and be prepared to support students with </a:t>
            </a:r>
            <a:r>
              <a:rPr lang="en" sz="1200" u="sng">
                <a:solidFill>
                  <a:srgbClr val="1155CC"/>
                </a:solidFill>
                <a:latin typeface="Montserrat"/>
                <a:ea typeface="Montserrat"/>
                <a:cs typeface="Montserrat"/>
                <a:sym typeface="Montserrat"/>
                <a:hlinkClick r:id="rId4">
                  <a:extLst>
                    <a:ext uri="{A12FA001-AC4F-418D-AE19-62706E023703}">
                      <ahyp:hlinkClr val="tx"/>
                    </a:ext>
                  </a:extLst>
                </a:hlinkClick>
              </a:rPr>
              <a:t>Federal Student Aid Verification</a:t>
            </a:r>
            <a:r>
              <a:rPr b="1" lang="en" sz="1200">
                <a:solidFill>
                  <a:schemeClr val="dk1"/>
                </a:solidFill>
                <a:latin typeface="Montserrat"/>
                <a:ea typeface="Montserrat"/>
                <a:cs typeface="Montserrat"/>
                <a:sym typeface="Montserrat"/>
              </a:rPr>
              <a:t>.</a:t>
            </a:r>
            <a:endParaRPr b="1"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Check Before Families Submit:</a:t>
            </a:r>
            <a:r>
              <a:rPr lang="en" sz="1200">
                <a:solidFill>
                  <a:schemeClr val="dk1"/>
                </a:solidFill>
                <a:latin typeface="Montserrat"/>
                <a:ea typeface="Montserrat"/>
                <a:cs typeface="Montserrat"/>
                <a:sym typeface="Montserrat"/>
              </a:rPr>
              <a:t> Ask families to have support staff look over their application before hitting “submit.” This cuts down on errors and mismatches, saving school faculty time later and ensuring families are really complete.</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Make It Celebratory &amp; Family Friendly: </a:t>
            </a:r>
            <a:r>
              <a:rPr lang="en" sz="1200">
                <a:solidFill>
                  <a:schemeClr val="dk1"/>
                </a:solidFill>
                <a:latin typeface="Montserrat"/>
                <a:ea typeface="Montserrat"/>
                <a:cs typeface="Montserrat"/>
                <a:sym typeface="Montserrat"/>
              </a:rPr>
              <a:t>Some schools like Firebaugh provided coffee, juice and pan dulce to families to make them feel special and taken care of. Schools might also consider asking Juniors to facilitate games for young children while families work on their application.</a:t>
            </a:r>
            <a:endParaRPr sz="1200">
              <a:solidFill>
                <a:schemeClr val="dk1"/>
              </a:solidFill>
              <a:latin typeface="Montserrat"/>
              <a:ea typeface="Montserrat"/>
              <a:cs typeface="Montserrat"/>
              <a:sym typeface="Montserrat"/>
            </a:endParaRPr>
          </a:p>
        </p:txBody>
      </p:sp>
      <p:sp>
        <p:nvSpPr>
          <p:cNvPr id="385" name="Google Shape;385;p32"/>
          <p:cNvSpPr/>
          <p:nvPr/>
        </p:nvSpPr>
        <p:spPr>
          <a:xfrm>
            <a:off x="0" y="9391650"/>
            <a:ext cx="7772400" cy="666900"/>
          </a:xfrm>
          <a:prstGeom prst="rect">
            <a:avLst/>
          </a:prstGeom>
          <a:solidFill>
            <a:srgbClr val="6AA84F"/>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PROACTIVELY SUPPORT STUDENTS &amp; FAMILIES TO COMPLETE</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October &amp; February - March CalGrant Deadline</a:t>
            </a:r>
            <a:endParaRPr b="1"/>
          </a:p>
        </p:txBody>
      </p:sp>
      <p:pic>
        <p:nvPicPr>
          <p:cNvPr id="386" name="Google Shape;386;p32"/>
          <p:cNvPicPr preferRelativeResize="0"/>
          <p:nvPr/>
        </p:nvPicPr>
        <p:blipFill rotWithShape="1">
          <a:blip r:embed="rId5">
            <a:alphaModFix/>
          </a:blip>
          <a:srcRect b="42069" l="0" r="0" t="25705"/>
          <a:stretch/>
        </p:blipFill>
        <p:spPr>
          <a:xfrm>
            <a:off x="0" y="0"/>
            <a:ext cx="7772400" cy="2343149"/>
          </a:xfrm>
          <a:prstGeom prst="rect">
            <a:avLst/>
          </a:prstGeom>
          <a:noFill/>
          <a:ln>
            <a:noFill/>
          </a:ln>
        </p:spPr>
      </p:pic>
      <p:sp>
        <p:nvSpPr>
          <p:cNvPr id="387" name="Google Shape;387;p32"/>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19</a:t>
            </a:r>
            <a:endParaRPr b="1" sz="2500">
              <a:solidFill>
                <a:srgbClr val="FFFFFF"/>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33"/>
          <p:cNvPicPr preferRelativeResize="0"/>
          <p:nvPr/>
        </p:nvPicPr>
        <p:blipFill rotWithShape="1">
          <a:blip r:embed="rId3">
            <a:alphaModFix/>
          </a:blip>
          <a:srcRect b="0" l="4793" r="7732" t="0"/>
          <a:stretch/>
        </p:blipFill>
        <p:spPr>
          <a:xfrm>
            <a:off x="2215800" y="6119250"/>
            <a:ext cx="5556600" cy="3939150"/>
          </a:xfrm>
          <a:prstGeom prst="rect">
            <a:avLst/>
          </a:prstGeom>
          <a:noFill/>
          <a:ln>
            <a:noFill/>
          </a:ln>
        </p:spPr>
      </p:pic>
      <p:sp>
        <p:nvSpPr>
          <p:cNvPr id="393" name="Google Shape;393;p33"/>
          <p:cNvSpPr/>
          <p:nvPr/>
        </p:nvSpPr>
        <p:spPr>
          <a:xfrm>
            <a:off x="504300" y="295225"/>
            <a:ext cx="7268100" cy="1190700"/>
          </a:xfrm>
          <a:prstGeom prst="rect">
            <a:avLst/>
          </a:prstGeom>
          <a:solidFill>
            <a:srgbClr val="6AA84F"/>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2700">
                <a:solidFill>
                  <a:srgbClr val="FFFFFF"/>
                </a:solidFill>
                <a:latin typeface="Montserrat"/>
                <a:ea typeface="Montserrat"/>
                <a:cs typeface="Montserrat"/>
                <a:sym typeface="Montserrat"/>
              </a:rPr>
              <a:t>PROACTIVELY SUPPORT STUDENTS &amp; FAMILIES TO COMPLETE</a:t>
            </a:r>
            <a:r>
              <a:rPr b="1" lang="en" sz="3000">
                <a:solidFill>
                  <a:srgbClr val="FFFFFF"/>
                </a:solidFill>
                <a:latin typeface="Montserrat"/>
                <a:ea typeface="Montserrat"/>
                <a:cs typeface="Montserrat"/>
                <a:sym typeface="Montserrat"/>
              </a:rPr>
              <a:t>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October &amp; February - March CalGrant Deadline</a:t>
            </a:r>
            <a:endParaRPr b="1"/>
          </a:p>
        </p:txBody>
      </p:sp>
      <p:sp>
        <p:nvSpPr>
          <p:cNvPr id="394" name="Google Shape;394;p33"/>
          <p:cNvSpPr txBox="1"/>
          <p:nvPr/>
        </p:nvSpPr>
        <p:spPr>
          <a:xfrm>
            <a:off x="844200" y="2381975"/>
            <a:ext cx="6352500" cy="14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Schools also found success by embedding FAFSA/Dream Act support into the school day in the following ways:</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Offer drop-in support</a:t>
            </a:r>
            <a:r>
              <a:rPr lang="en" sz="1200">
                <a:solidFill>
                  <a:schemeClr val="dk1"/>
                </a:solidFill>
                <a:latin typeface="Montserrat"/>
                <a:ea typeface="Montserrat"/>
                <a:cs typeface="Montserrat"/>
                <a:sym typeface="Montserrat"/>
              </a:rPr>
              <a:t> at the College &amp; Career Center during lunches or flex periods, especially during October and February/March.</a:t>
            </a:r>
            <a:endParaRPr sz="1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Pull small groups and individuals</a:t>
            </a:r>
            <a:r>
              <a:rPr lang="en" sz="1200">
                <a:solidFill>
                  <a:schemeClr val="dk1"/>
                </a:solidFill>
                <a:latin typeface="Montserrat"/>
                <a:ea typeface="Montserrat"/>
                <a:cs typeface="Montserrat"/>
                <a:sym typeface="Montserrat"/>
              </a:rPr>
              <a:t> who haven’t completed to provide personalized support during the school day (during electives, lunch, etc.). It can be helpful to group students who may have similar experiences/needs. Escondido High School had success designating a week where they pulled students, sometimes multiple times, until they completed.</a:t>
            </a:r>
            <a:endParaRPr sz="1200">
              <a:solidFill>
                <a:schemeClr val="dk1"/>
              </a:solidFill>
              <a:latin typeface="Montserrat"/>
              <a:ea typeface="Montserrat"/>
              <a:cs typeface="Montserrat"/>
              <a:sym typeface="Montserrat"/>
            </a:endParaRPr>
          </a:p>
          <a:p>
            <a:pPr indent="0" lvl="0" marL="914400" rtl="0" algn="l">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Make FAFSA/Dream Act completion an assignment</a:t>
            </a:r>
            <a:r>
              <a:rPr lang="en" sz="1200">
                <a:solidFill>
                  <a:schemeClr val="dk1"/>
                </a:solidFill>
                <a:latin typeface="Montserrat"/>
                <a:ea typeface="Montserrat"/>
                <a:cs typeface="Montserrat"/>
                <a:sym typeface="Montserrat"/>
              </a:rPr>
              <a:t> in Senior Seminar or in Senior Econ or English classes (any class all Seniors take). There can be an alternate assignment for those who don’t need to complete the application.</a:t>
            </a:r>
            <a:endParaRPr sz="12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Build FAFSA/Dream Act support workshops into existing events</a:t>
            </a:r>
            <a:r>
              <a:rPr lang="en" sz="1200">
                <a:solidFill>
                  <a:schemeClr val="dk1"/>
                </a:solidFill>
                <a:latin typeface="Montserrat"/>
                <a:ea typeface="Montserrat"/>
                <a:cs typeface="Montserrat"/>
                <a:sym typeface="Montserrat"/>
              </a:rPr>
              <a:t> such as College &amp; Career Days or Back to School Nights.</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p:txBody>
      </p:sp>
      <p:sp>
        <p:nvSpPr>
          <p:cNvPr id="395" name="Google Shape;395;p33"/>
          <p:cNvSpPr/>
          <p:nvPr/>
        </p:nvSpPr>
        <p:spPr>
          <a:xfrm>
            <a:off x="0" y="6119250"/>
            <a:ext cx="2215800" cy="3939000"/>
          </a:xfrm>
          <a:prstGeom prst="rect">
            <a:avLst/>
          </a:prstGeom>
          <a:solidFill>
            <a:srgbClr val="6AA84F">
              <a:alpha val="26260"/>
            </a:srgbClr>
          </a:solidFill>
          <a:ln>
            <a:noFill/>
          </a:ln>
        </p:spPr>
        <p:txBody>
          <a:bodyPr anchorCtr="0" anchor="ctr" bIns="91425" lIns="365750" spcFirstLastPara="1" rIns="45720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For some inspiration that describes some of these targeted supports, </a:t>
            </a:r>
            <a:r>
              <a:rPr b="1" lang="en" u="sng">
                <a:solidFill>
                  <a:srgbClr val="1155CC"/>
                </a:solidFill>
                <a:latin typeface="Montserrat"/>
                <a:ea typeface="Montserrat"/>
                <a:cs typeface="Montserrat"/>
                <a:sym typeface="Montserrat"/>
                <a:hlinkClick r:id="rId4">
                  <a:extLst>
                    <a:ext uri="{A12FA001-AC4F-418D-AE19-62706E023703}">
                      <ahyp:hlinkClr val="tx"/>
                    </a:ext>
                  </a:extLst>
                </a:hlinkClick>
              </a:rPr>
              <a:t>check out this awesome podcast about Calexico’s FAFSA Efforts</a:t>
            </a:r>
            <a:r>
              <a:rPr b="1" lang="en">
                <a:solidFill>
                  <a:schemeClr val="dk1"/>
                </a:solidFill>
                <a:latin typeface="Montserrat"/>
                <a:ea typeface="Montserrat"/>
                <a:cs typeface="Montserrat"/>
                <a:sym typeface="Montserrat"/>
              </a:rPr>
              <a:t>! </a:t>
            </a:r>
            <a:endParaRPr sz="1800">
              <a:latin typeface="Montserrat"/>
              <a:ea typeface="Montserrat"/>
              <a:cs typeface="Montserrat"/>
              <a:sym typeface="Montserrat"/>
            </a:endParaRPr>
          </a:p>
        </p:txBody>
      </p:sp>
      <p:sp>
        <p:nvSpPr>
          <p:cNvPr id="396" name="Google Shape;396;p33"/>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20</a:t>
            </a:r>
            <a:endParaRPr b="1" sz="2500">
              <a:solidFill>
                <a:srgbClr val="FFFFFF"/>
              </a:solidFill>
              <a:latin typeface="Montserrat"/>
              <a:ea typeface="Montserrat"/>
              <a:cs typeface="Montserrat"/>
              <a:sym typeface="Montserrat"/>
            </a:endParaRPr>
          </a:p>
        </p:txBody>
      </p:sp>
      <p:sp>
        <p:nvSpPr>
          <p:cNvPr id="397" name="Google Shape;397;p33"/>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Provide in-school support for completion</a:t>
            </a:r>
            <a:endParaRPr/>
          </a:p>
        </p:txBody>
      </p:sp>
      <p:grpSp>
        <p:nvGrpSpPr>
          <p:cNvPr id="398" name="Google Shape;398;p33"/>
          <p:cNvGrpSpPr/>
          <p:nvPr/>
        </p:nvGrpSpPr>
        <p:grpSpPr>
          <a:xfrm>
            <a:off x="844200" y="1679425"/>
            <a:ext cx="628500" cy="781200"/>
            <a:chOff x="844200" y="1679425"/>
            <a:chExt cx="628500" cy="781200"/>
          </a:xfrm>
        </p:grpSpPr>
        <p:sp>
          <p:nvSpPr>
            <p:cNvPr id="399" name="Google Shape;399;p33"/>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400" name="Google Shape;400;p33"/>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7</a:t>
              </a:r>
              <a:endParaRPr b="1" sz="2500">
                <a:latin typeface="Montserrat"/>
                <a:ea typeface="Montserrat"/>
                <a:cs typeface="Montserrat"/>
                <a:sym typeface="Montserra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4"/>
          <p:cNvSpPr txBox="1"/>
          <p:nvPr/>
        </p:nvSpPr>
        <p:spPr>
          <a:xfrm>
            <a:off x="857250" y="2343150"/>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p:txBody>
      </p:sp>
      <p:sp>
        <p:nvSpPr>
          <p:cNvPr id="406" name="Google Shape;406;p34"/>
          <p:cNvSpPr txBox="1"/>
          <p:nvPr/>
        </p:nvSpPr>
        <p:spPr>
          <a:xfrm>
            <a:off x="-3771900" y="4111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p:nvPr/>
        </p:nvSpPr>
        <p:spPr>
          <a:xfrm>
            <a:off x="0" y="9391650"/>
            <a:ext cx="7772400" cy="666900"/>
          </a:xfrm>
          <a:prstGeom prst="rect">
            <a:avLst/>
          </a:prstGeom>
          <a:solidFill>
            <a:srgbClr val="6AA84F"/>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PROACTIVELY SUPPORT STUDENTS &amp; FAMILIES TO COMPLETE</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October &amp; February - March CalGrant Deadline</a:t>
            </a:r>
            <a:endParaRPr b="1"/>
          </a:p>
        </p:txBody>
      </p:sp>
      <p:sp>
        <p:nvSpPr>
          <p:cNvPr id="408" name="Google Shape;408;p34"/>
          <p:cNvSpPr/>
          <p:nvPr/>
        </p:nvSpPr>
        <p:spPr>
          <a:xfrm>
            <a:off x="3027825" y="0"/>
            <a:ext cx="4868700" cy="9391800"/>
          </a:xfrm>
          <a:prstGeom prst="rect">
            <a:avLst/>
          </a:prstGeom>
          <a:solidFill>
            <a:srgbClr val="6AA84F">
              <a:alpha val="26260"/>
            </a:srgbClr>
          </a:solidFill>
          <a:ln>
            <a:noFill/>
          </a:ln>
        </p:spPr>
        <p:txBody>
          <a:bodyPr anchorCtr="0" anchor="ctr" bIns="91425" lIns="365750" spcFirstLastPara="1" rIns="45720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  ADAPTATIONS FOR VIRTUAL WORLD</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PT Sans Narrow"/>
              <a:buChar char="●"/>
            </a:pPr>
            <a:r>
              <a:rPr b="1" lang="en">
                <a:solidFill>
                  <a:schemeClr val="dk1"/>
                </a:solidFill>
                <a:latin typeface="Montserrat"/>
                <a:ea typeface="Montserrat"/>
                <a:cs typeface="Montserrat"/>
                <a:sym typeface="Montserrat"/>
              </a:rPr>
              <a:t>Create a One-Stop-Shop </a:t>
            </a:r>
            <a:r>
              <a:rPr lang="en">
                <a:solidFill>
                  <a:schemeClr val="dk1"/>
                </a:solidFill>
                <a:latin typeface="Montserrat"/>
                <a:ea typeface="Montserrat"/>
                <a:cs typeface="Montserrat"/>
                <a:sym typeface="Montserrat"/>
              </a:rPr>
              <a:t>by designating a place on your school’s website where families/students can easily access resources and tutorials to help with FAFSA/Dream Act completion. Include links to this page in any communications with families and students. Here is a guide from NCAN </a:t>
            </a:r>
            <a:r>
              <a:rPr lang="en" u="sng">
                <a:solidFill>
                  <a:srgbClr val="1155CC"/>
                </a:solidFill>
                <a:latin typeface="Montserrat"/>
                <a:ea typeface="Montserrat"/>
                <a:cs typeface="Montserrat"/>
                <a:sym typeface="Montserrat"/>
                <a:hlinkClick r:id="rId3">
                  <a:extLst>
                    <a:ext uri="{A12FA001-AC4F-418D-AE19-62706E023703}">
                      <ahyp:hlinkClr val="tx"/>
                    </a:ext>
                  </a:extLst>
                </a:hlinkClick>
              </a:rPr>
              <a:t>https://formyourfuture.org/the-guide/</a:t>
            </a:r>
            <a:r>
              <a:rPr lang="en">
                <a:solidFill>
                  <a:schemeClr val="dk1"/>
                </a:solidFill>
                <a:latin typeface="Montserrat"/>
                <a:ea typeface="Montserrat"/>
                <a:cs typeface="Montserrat"/>
                <a:sym typeface="Montserrat"/>
              </a:rPr>
              <a:t> that provides a simple explanation of the process and answers frequently asked questions.</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PT Sans Narrow"/>
              <a:buChar char="●"/>
            </a:pPr>
            <a:r>
              <a:rPr b="1" lang="en">
                <a:solidFill>
                  <a:schemeClr val="dk1"/>
                </a:solidFill>
                <a:latin typeface="Montserrat"/>
                <a:ea typeface="Montserrat"/>
                <a:cs typeface="Montserrat"/>
                <a:sym typeface="Montserrat"/>
              </a:rPr>
              <a:t>Host English and Spanish parent nights online and record them</a:t>
            </a:r>
            <a:r>
              <a:rPr lang="en">
                <a:solidFill>
                  <a:schemeClr val="dk1"/>
                </a:solidFill>
                <a:latin typeface="Montserrat"/>
                <a:ea typeface="Montserrat"/>
                <a:cs typeface="Montserrat"/>
                <a:sym typeface="Montserrat"/>
              </a:rPr>
              <a:t> for future viewers. During the webinar, walk people through the process and give them time to work on it while asking any questions in the chat. You may consider hosting these in small groups of 10-20 so faculty can provide more direct assistance.</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PT Sans Narrow"/>
              <a:buChar char="●"/>
            </a:pPr>
            <a:r>
              <a:rPr b="1" lang="en">
                <a:solidFill>
                  <a:schemeClr val="dk1"/>
                </a:solidFill>
                <a:latin typeface="Montserrat"/>
                <a:ea typeface="Montserrat"/>
                <a:cs typeface="Montserrat"/>
                <a:sym typeface="Montserrat"/>
              </a:rPr>
              <a:t>Provide 1-1 or small group coaching online or over the phone </a:t>
            </a:r>
            <a:r>
              <a:rPr lang="en">
                <a:solidFill>
                  <a:schemeClr val="dk1"/>
                </a:solidFill>
                <a:latin typeface="Montserrat"/>
                <a:ea typeface="Montserrat"/>
                <a:cs typeface="Montserrat"/>
                <a:sym typeface="Montserrat"/>
              </a:rPr>
              <a:t>that families can sign up for. Tools like</a:t>
            </a:r>
            <a:r>
              <a:rPr lang="en">
                <a:solidFill>
                  <a:srgbClr val="1155CC"/>
                </a:solidFill>
                <a:uFill>
                  <a:noFill/>
                </a:uFill>
                <a:latin typeface="Montserrat"/>
                <a:ea typeface="Montserrat"/>
                <a:cs typeface="Montserrat"/>
                <a:sym typeface="Montserrat"/>
                <a:hlinkClick r:id="rId4">
                  <a:extLst>
                    <a:ext uri="{A12FA001-AC4F-418D-AE19-62706E023703}">
                      <ahyp:hlinkClr val="tx"/>
                    </a:ext>
                  </a:extLst>
                </a:hlinkClick>
              </a:rPr>
              <a:t> </a:t>
            </a:r>
            <a:r>
              <a:rPr lang="en" u="sng">
                <a:solidFill>
                  <a:srgbClr val="1155CC"/>
                </a:solidFill>
                <a:latin typeface="Montserrat"/>
                <a:ea typeface="Montserrat"/>
                <a:cs typeface="Montserrat"/>
                <a:sym typeface="Montserrat"/>
                <a:hlinkClick r:id="rId5">
                  <a:extLst>
                    <a:ext uri="{A12FA001-AC4F-418D-AE19-62706E023703}">
                      <ahyp:hlinkClr val="tx"/>
                    </a:ext>
                  </a:extLst>
                </a:hlinkClick>
              </a:rPr>
              <a:t>Calendly</a:t>
            </a:r>
            <a:r>
              <a:rPr lang="en">
                <a:solidFill>
                  <a:schemeClr val="dk1"/>
                </a:solidFill>
                <a:latin typeface="Montserrat"/>
                <a:ea typeface="Montserrat"/>
                <a:cs typeface="Montserrat"/>
                <a:sym typeface="Montserrat"/>
              </a:rPr>
              <a:t> allow students/families to see available times, book a time slot that works for them, and get the call link they will need. Prior to the session, share a checklist of everything they need to bring to complete. </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800">
              <a:latin typeface="Montserrat"/>
              <a:ea typeface="Montserrat"/>
              <a:cs typeface="Montserrat"/>
              <a:sym typeface="Montserrat"/>
            </a:endParaRPr>
          </a:p>
        </p:txBody>
      </p:sp>
      <p:pic>
        <p:nvPicPr>
          <p:cNvPr id="409" name="Google Shape;409;p34"/>
          <p:cNvPicPr preferRelativeResize="0"/>
          <p:nvPr/>
        </p:nvPicPr>
        <p:blipFill rotWithShape="1">
          <a:blip r:embed="rId6">
            <a:alphaModFix/>
          </a:blip>
          <a:srcRect b="0" l="56970" r="19895" t="0"/>
          <a:stretch/>
        </p:blipFill>
        <p:spPr>
          <a:xfrm>
            <a:off x="0" y="0"/>
            <a:ext cx="3257549" cy="9391800"/>
          </a:xfrm>
          <a:prstGeom prst="rect">
            <a:avLst/>
          </a:prstGeom>
          <a:noFill/>
          <a:ln>
            <a:noFill/>
          </a:ln>
        </p:spPr>
      </p:pic>
      <p:sp>
        <p:nvSpPr>
          <p:cNvPr id="410" name="Google Shape;410;p34"/>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21</a:t>
            </a:r>
            <a:endParaRPr b="1" sz="2500">
              <a:solidFill>
                <a:srgbClr val="FFFFFF"/>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5"/>
          <p:cNvSpPr/>
          <p:nvPr/>
        </p:nvSpPr>
        <p:spPr>
          <a:xfrm>
            <a:off x="504300" y="295225"/>
            <a:ext cx="7268100" cy="1190700"/>
          </a:xfrm>
          <a:prstGeom prst="rect">
            <a:avLst/>
          </a:prstGeom>
          <a:solidFill>
            <a:srgbClr val="E69138"/>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2700">
                <a:solidFill>
                  <a:srgbClr val="FFFFFF"/>
                </a:solidFill>
                <a:latin typeface="Montserrat"/>
                <a:ea typeface="Montserrat"/>
                <a:cs typeface="Montserrat"/>
                <a:sym typeface="Montserrat"/>
              </a:rPr>
              <a:t>MATCH IT UP AS YOU GO!</a:t>
            </a:r>
            <a:r>
              <a:rPr b="1" lang="en" sz="3000">
                <a:solidFill>
                  <a:srgbClr val="FFFFFF"/>
                </a:solidFill>
                <a:latin typeface="Montserrat"/>
                <a:ea typeface="Montserrat"/>
                <a:cs typeface="Montserrat"/>
                <a:sym typeface="Montserrat"/>
              </a:rPr>
              <a:t>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October - March CalGrant Deadline</a:t>
            </a:r>
            <a:endParaRPr b="1"/>
          </a:p>
        </p:txBody>
      </p:sp>
      <p:sp>
        <p:nvSpPr>
          <p:cNvPr id="416" name="Google Shape;416;p35"/>
          <p:cNvSpPr txBox="1"/>
          <p:nvPr/>
        </p:nvSpPr>
        <p:spPr>
          <a:xfrm>
            <a:off x="844200" y="2460625"/>
            <a:ext cx="6352500" cy="11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Schools that made the most improvement on Cal Grant awardance worked to identify and resolve matching issues through the </a:t>
            </a:r>
            <a:r>
              <a:rPr lang="en" sz="1200" u="sng">
                <a:solidFill>
                  <a:srgbClr val="1155CC"/>
                </a:solidFill>
                <a:latin typeface="Montserrat"/>
                <a:ea typeface="Montserrat"/>
                <a:cs typeface="Montserrat"/>
                <a:sym typeface="Montserrat"/>
                <a:hlinkClick r:id="rId3">
                  <a:extLst>
                    <a:ext uri="{A12FA001-AC4F-418D-AE19-62706E023703}">
                      <ahyp:hlinkClr val="tx"/>
                    </a:ext>
                  </a:extLst>
                </a:hlinkClick>
              </a:rPr>
              <a:t>Webgrants portal</a:t>
            </a:r>
            <a:r>
              <a:rPr lang="en" sz="1200">
                <a:solidFill>
                  <a:schemeClr val="dk1"/>
                </a:solidFill>
                <a:latin typeface="Montserrat"/>
                <a:ea typeface="Montserrat"/>
                <a:cs typeface="Montserrat"/>
                <a:sym typeface="Montserrat"/>
              </a:rPr>
              <a:t> in the Fall, rather than waiting until right before the Cal Grant deadline. One way to spot issues early is to have students check their Student Aid Report (SAR) after they submit their FAFSA. An “H” with a circle around it highlights an error to resolve.</a:t>
            </a:r>
            <a:endParaRPr b="1">
              <a:solidFill>
                <a:schemeClr val="dk1"/>
              </a:solidFill>
              <a:latin typeface="Montserrat"/>
              <a:ea typeface="Montserrat"/>
              <a:cs typeface="Montserrat"/>
              <a:sym typeface="Montserrat"/>
            </a:endParaRPr>
          </a:p>
        </p:txBody>
      </p:sp>
      <p:pic>
        <p:nvPicPr>
          <p:cNvPr id="417" name="Google Shape;417;p35"/>
          <p:cNvPicPr preferRelativeResize="0"/>
          <p:nvPr/>
        </p:nvPicPr>
        <p:blipFill rotWithShape="1">
          <a:blip r:embed="rId4">
            <a:alphaModFix/>
          </a:blip>
          <a:srcRect b="11922" l="0" r="0" t="23768"/>
          <a:stretch/>
        </p:blipFill>
        <p:spPr>
          <a:xfrm>
            <a:off x="0" y="6730825"/>
            <a:ext cx="7772401" cy="3333750"/>
          </a:xfrm>
          <a:prstGeom prst="rect">
            <a:avLst/>
          </a:prstGeom>
          <a:noFill/>
          <a:ln>
            <a:noFill/>
          </a:ln>
        </p:spPr>
      </p:pic>
      <p:sp>
        <p:nvSpPr>
          <p:cNvPr id="418" name="Google Shape;418;p35"/>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22</a:t>
            </a:r>
            <a:endParaRPr b="1" sz="2500">
              <a:solidFill>
                <a:srgbClr val="FFFFFF"/>
              </a:solidFill>
              <a:latin typeface="Montserrat"/>
              <a:ea typeface="Montserrat"/>
              <a:cs typeface="Montserrat"/>
              <a:sym typeface="Montserrat"/>
            </a:endParaRPr>
          </a:p>
        </p:txBody>
      </p:sp>
      <p:sp>
        <p:nvSpPr>
          <p:cNvPr id="419" name="Google Shape;419;p35"/>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Designate at least one team member</a:t>
            </a:r>
            <a:r>
              <a:rPr b="1" i="1" lang="en">
                <a:solidFill>
                  <a:schemeClr val="dk1"/>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who “owns” the matching process and start early</a:t>
            </a:r>
            <a:endParaRPr/>
          </a:p>
        </p:txBody>
      </p:sp>
      <p:grpSp>
        <p:nvGrpSpPr>
          <p:cNvPr id="420" name="Google Shape;420;p35"/>
          <p:cNvGrpSpPr/>
          <p:nvPr/>
        </p:nvGrpSpPr>
        <p:grpSpPr>
          <a:xfrm>
            <a:off x="844200" y="1679425"/>
            <a:ext cx="628500" cy="781200"/>
            <a:chOff x="844200" y="1679425"/>
            <a:chExt cx="628500" cy="781200"/>
          </a:xfrm>
        </p:grpSpPr>
        <p:sp>
          <p:nvSpPr>
            <p:cNvPr id="421" name="Google Shape;421;p35"/>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422" name="Google Shape;422;p35"/>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8</a:t>
              </a:r>
              <a:endParaRPr b="1" sz="2500">
                <a:latin typeface="Montserrat"/>
                <a:ea typeface="Montserrat"/>
                <a:cs typeface="Montserrat"/>
                <a:sym typeface="Montserrat"/>
              </a:endParaRPr>
            </a:p>
          </p:txBody>
        </p:sp>
      </p:grpSp>
      <p:sp>
        <p:nvSpPr>
          <p:cNvPr id="423" name="Google Shape;423;p35"/>
          <p:cNvSpPr txBox="1"/>
          <p:nvPr/>
        </p:nvSpPr>
        <p:spPr>
          <a:xfrm>
            <a:off x="844200" y="6121725"/>
            <a:ext cx="62994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The folks at CSAC really do want to help!</a:t>
            </a:r>
            <a:endParaRPr/>
          </a:p>
        </p:txBody>
      </p:sp>
      <p:sp>
        <p:nvSpPr>
          <p:cNvPr id="424" name="Google Shape;424;p35"/>
          <p:cNvSpPr txBox="1"/>
          <p:nvPr/>
        </p:nvSpPr>
        <p:spPr>
          <a:xfrm>
            <a:off x="844200" y="4498975"/>
            <a:ext cx="63525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Share this checklist with students and families. The most common errors are related to mismatches in name, address, and income.</a:t>
            </a:r>
            <a:endParaRPr sz="1200">
              <a:solidFill>
                <a:schemeClr val="dk1"/>
              </a:solidFill>
              <a:latin typeface="Montserrat"/>
              <a:ea typeface="Montserrat"/>
              <a:cs typeface="Montserrat"/>
              <a:sym typeface="Montserrat"/>
            </a:endParaRPr>
          </a:p>
        </p:txBody>
      </p:sp>
      <p:sp>
        <p:nvSpPr>
          <p:cNvPr id="425" name="Google Shape;425;p35"/>
          <p:cNvSpPr txBox="1"/>
          <p:nvPr/>
        </p:nvSpPr>
        <p:spPr>
          <a:xfrm>
            <a:off x="1598550" y="371777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Develop a checklist of common errors and what to do</a:t>
            </a:r>
            <a:r>
              <a:rPr lang="en">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p:txBody>
      </p:sp>
      <p:grpSp>
        <p:nvGrpSpPr>
          <p:cNvPr id="426" name="Google Shape;426;p35"/>
          <p:cNvGrpSpPr/>
          <p:nvPr/>
        </p:nvGrpSpPr>
        <p:grpSpPr>
          <a:xfrm>
            <a:off x="844200" y="3717775"/>
            <a:ext cx="628500" cy="781200"/>
            <a:chOff x="844200" y="1679425"/>
            <a:chExt cx="628500" cy="781200"/>
          </a:xfrm>
        </p:grpSpPr>
        <p:sp>
          <p:nvSpPr>
            <p:cNvPr id="427" name="Google Shape;427;p35"/>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428" name="Google Shape;428;p35"/>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9</a:t>
              </a:r>
              <a:endParaRPr b="1" sz="2500">
                <a:latin typeface="Montserrat"/>
                <a:ea typeface="Montserrat"/>
                <a:cs typeface="Montserrat"/>
                <a:sym typeface="Montserrat"/>
              </a:endParaRPr>
            </a:p>
          </p:txBody>
        </p:sp>
      </p:grpSp>
      <p:sp>
        <p:nvSpPr>
          <p:cNvPr id="429" name="Google Shape;429;p35"/>
          <p:cNvSpPr txBox="1"/>
          <p:nvPr/>
        </p:nvSpPr>
        <p:spPr>
          <a:xfrm>
            <a:off x="1598550" y="531797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Call CSAC at 1-800-4-FED-AID for help with any particularly tricky cases</a:t>
            </a:r>
            <a:endParaRPr b="1">
              <a:solidFill>
                <a:schemeClr val="dk1"/>
              </a:solidFill>
              <a:latin typeface="Montserrat"/>
              <a:ea typeface="Montserrat"/>
              <a:cs typeface="Montserrat"/>
              <a:sym typeface="Montserrat"/>
            </a:endParaRPr>
          </a:p>
        </p:txBody>
      </p:sp>
      <p:grpSp>
        <p:nvGrpSpPr>
          <p:cNvPr id="430" name="Google Shape;430;p35"/>
          <p:cNvGrpSpPr/>
          <p:nvPr/>
        </p:nvGrpSpPr>
        <p:grpSpPr>
          <a:xfrm>
            <a:off x="844200" y="5340513"/>
            <a:ext cx="628500" cy="781200"/>
            <a:chOff x="844200" y="1679425"/>
            <a:chExt cx="628500" cy="781200"/>
          </a:xfrm>
        </p:grpSpPr>
        <p:sp>
          <p:nvSpPr>
            <p:cNvPr id="431" name="Google Shape;431;p35"/>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432" name="Google Shape;432;p35"/>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10</a:t>
              </a:r>
              <a:endParaRPr b="1" sz="2500">
                <a:latin typeface="Montserrat"/>
                <a:ea typeface="Montserrat"/>
                <a:cs typeface="Montserrat"/>
                <a:sym typeface="Montserra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6"/>
          <p:cNvSpPr txBox="1"/>
          <p:nvPr/>
        </p:nvSpPr>
        <p:spPr>
          <a:xfrm>
            <a:off x="281375" y="5407075"/>
            <a:ext cx="6908100" cy="284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1 </a:t>
            </a:r>
            <a:r>
              <a:rPr lang="en" sz="1000">
                <a:solidFill>
                  <a:schemeClr val="dk1"/>
                </a:solidFill>
                <a:latin typeface="Montserrat"/>
                <a:ea typeface="Montserrat"/>
                <a:cs typeface="Montserrat"/>
                <a:sym typeface="Montserrat"/>
              </a:rPr>
              <a:t>National Center for Education Statistics (2017). </a:t>
            </a:r>
            <a:r>
              <a:rPr i="1" lang="en" sz="1000">
                <a:solidFill>
                  <a:schemeClr val="dk1"/>
                </a:solidFill>
                <a:latin typeface="Montserrat"/>
                <a:ea typeface="Montserrat"/>
                <a:cs typeface="Montserrat"/>
                <a:sym typeface="Montserrat"/>
              </a:rPr>
              <a:t>Percentage of recent high school completers enrolled in 2-year and 4-year colleges, by income level: 1975 through 2015</a:t>
            </a: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2</a:t>
            </a:r>
            <a:r>
              <a:rPr lang="en" sz="1000">
                <a:solidFill>
                  <a:schemeClr val="dk1"/>
                </a:solidFill>
                <a:latin typeface="Montserrat"/>
                <a:ea typeface="Montserrat"/>
                <a:cs typeface="Montserrat"/>
                <a:sym typeface="Montserrat"/>
              </a:rPr>
              <a:t> </a:t>
            </a:r>
            <a:r>
              <a:rPr lang="en" sz="10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Cahalan M., &amp; Perna, L. (2015) Indicators of higher education equity in the United States. Philadelphia, PA: Pell Institute. Accessed at</a:t>
            </a:r>
            <a:r>
              <a:rPr lang="en" sz="1000">
                <a:solidFill>
                  <a:schemeClr val="dk1"/>
                </a:solidFill>
                <a:latin typeface="Montserrat"/>
                <a:ea typeface="Montserrat"/>
                <a:cs typeface="Montserrat"/>
                <a:sym typeface="Montserrat"/>
              </a:rPr>
              <a:t> </a:t>
            </a:r>
            <a:r>
              <a:rPr lang="en" sz="10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http://www.pellinstitute.org/downloads/publications-Indicators_of_Higher_Education_Equity_in_the_US_45_Year_Trend_Report.pdf</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3 </a:t>
            </a:r>
            <a:r>
              <a:rPr lang="en" sz="1000">
                <a:solidFill>
                  <a:schemeClr val="dk1"/>
                </a:solidFill>
                <a:highlight>
                  <a:srgbClr val="FFFFFF"/>
                </a:highlight>
                <a:latin typeface="Montserrat"/>
                <a:ea typeface="Montserrat"/>
                <a:cs typeface="Montserrat"/>
                <a:sym typeface="Montserrat"/>
              </a:rPr>
              <a:t>Castleman, B.L. &amp; Goodman, J. (2016). Intensive College Counseling and the Enrollment and </a:t>
            </a:r>
            <a:endParaRPr sz="10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FFFFFF"/>
                </a:highlight>
                <a:latin typeface="Montserrat"/>
                <a:ea typeface="Montserrat"/>
                <a:cs typeface="Montserrat"/>
                <a:sym typeface="Montserrat"/>
              </a:rPr>
              <a:t>Persistence of Low Income Students. </a:t>
            </a:r>
            <a:r>
              <a:rPr i="1" lang="en" sz="1000">
                <a:solidFill>
                  <a:schemeClr val="dk1"/>
                </a:solidFill>
                <a:highlight>
                  <a:srgbClr val="FFFFFF"/>
                </a:highlight>
                <a:latin typeface="Montserrat"/>
                <a:ea typeface="Montserrat"/>
                <a:cs typeface="Montserrat"/>
                <a:sym typeface="Montserrat"/>
              </a:rPr>
              <a:t>Education Finance and Policy</a:t>
            </a:r>
            <a:r>
              <a:rPr lang="en" sz="1000">
                <a:solidFill>
                  <a:schemeClr val="dk1"/>
                </a:solidFill>
                <a:highlight>
                  <a:srgbClr val="FFFFFF"/>
                </a:highlight>
                <a:latin typeface="Montserrat"/>
                <a:ea typeface="Montserrat"/>
                <a:cs typeface="Montserrat"/>
                <a:sym typeface="Montserrat"/>
              </a:rPr>
              <a:t>, 13(1), 19-41. </a:t>
            </a:r>
            <a:r>
              <a:rPr lang="en" sz="1000">
                <a:solidFill>
                  <a:schemeClr val="dk1"/>
                </a:solidFill>
                <a:latin typeface="Montserrat"/>
                <a:ea typeface="Montserrat"/>
                <a:cs typeface="Montserrat"/>
                <a:sym typeface="Montserrat"/>
              </a:rPr>
              <a:t>McKinney, L., &amp; Novak, H. (2013). The relationship between FAFSA filing and persistence among first-year community college students. </a:t>
            </a:r>
            <a:r>
              <a:rPr i="1" lang="en" sz="1000">
                <a:solidFill>
                  <a:schemeClr val="dk1"/>
                </a:solidFill>
                <a:latin typeface="Montserrat"/>
                <a:ea typeface="Montserrat"/>
                <a:cs typeface="Montserrat"/>
                <a:sym typeface="Montserrat"/>
              </a:rPr>
              <a:t>Community College Review</a:t>
            </a:r>
            <a:r>
              <a:rPr lang="en" sz="1000">
                <a:solidFill>
                  <a:schemeClr val="dk1"/>
                </a:solidFill>
                <a:latin typeface="Montserrat"/>
                <a:ea typeface="Montserrat"/>
                <a:cs typeface="Montserrat"/>
                <a:sym typeface="Montserrat"/>
              </a:rPr>
              <a:t>, </a:t>
            </a:r>
            <a:r>
              <a:rPr i="1" lang="en" sz="1000">
                <a:solidFill>
                  <a:schemeClr val="dk1"/>
                </a:solidFill>
                <a:latin typeface="Montserrat"/>
                <a:ea typeface="Montserrat"/>
                <a:cs typeface="Montserrat"/>
                <a:sym typeface="Montserrat"/>
              </a:rPr>
              <a:t>41</a:t>
            </a:r>
            <a:r>
              <a:rPr lang="en" sz="1000">
                <a:solidFill>
                  <a:schemeClr val="dk1"/>
                </a:solidFill>
                <a:latin typeface="Montserrat"/>
                <a:ea typeface="Montserrat"/>
                <a:cs typeface="Montserrat"/>
                <a:sym typeface="Montserrat"/>
              </a:rPr>
              <a:t>(1), 63–85.</a:t>
            </a:r>
            <a:endParaRPr sz="10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chemeClr val="dk1"/>
                </a:solidFill>
                <a:highlight>
                  <a:srgbClr val="FFFFFF"/>
                </a:highlight>
                <a:latin typeface="Montserrat"/>
                <a:ea typeface="Montserrat"/>
                <a:cs typeface="Montserrat"/>
                <a:sym typeface="Montserrat"/>
              </a:rPr>
              <a:t>4</a:t>
            </a:r>
            <a:r>
              <a:rPr lang="en" sz="1000">
                <a:solidFill>
                  <a:schemeClr val="dk1"/>
                </a:solidFill>
                <a:highlight>
                  <a:srgbClr val="FFFFFF"/>
                </a:highlight>
                <a:latin typeface="Montserrat"/>
                <a:ea typeface="Montserrat"/>
                <a:cs typeface="Montserrat"/>
                <a:sym typeface="Montserrat"/>
              </a:rPr>
              <a:t> </a:t>
            </a:r>
            <a:r>
              <a:rPr lang="en" sz="1000">
                <a:solidFill>
                  <a:schemeClr val="dk1"/>
                </a:solidFill>
                <a:latin typeface="Montserrat"/>
                <a:ea typeface="Montserrat"/>
                <a:cs typeface="Montserrat"/>
                <a:sym typeface="Montserrat"/>
              </a:rPr>
              <a:t>Bettinger, E., Gurantz, O., Kawano, L., &amp; Sacerdote, B. (2016). </a:t>
            </a:r>
            <a:r>
              <a:rPr i="1" lang="en" sz="1000">
                <a:solidFill>
                  <a:schemeClr val="dk1"/>
                </a:solidFill>
                <a:latin typeface="Montserrat"/>
                <a:ea typeface="Montserrat"/>
                <a:cs typeface="Montserrat"/>
                <a:sym typeface="Montserrat"/>
              </a:rPr>
              <a:t>The Long Run Impacts of Merit Aid: Evidence from California’s Cal Grant</a:t>
            </a:r>
            <a:r>
              <a:rPr lang="en" sz="1000">
                <a:solidFill>
                  <a:schemeClr val="dk1"/>
                </a:solidFill>
                <a:latin typeface="Montserrat"/>
                <a:ea typeface="Montserrat"/>
                <a:cs typeface="Montserrat"/>
                <a:sym typeface="Montserrat"/>
              </a:rPr>
              <a:t>. National Bureau of Economic Research.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chemeClr val="dk1"/>
                </a:solidFill>
                <a:highlight>
                  <a:srgbClr val="FFFFFF"/>
                </a:highlight>
                <a:latin typeface="Montserrat"/>
                <a:ea typeface="Montserrat"/>
                <a:cs typeface="Montserrat"/>
                <a:sym typeface="Montserrat"/>
              </a:rPr>
              <a:t>5</a:t>
            </a:r>
            <a:r>
              <a:rPr lang="en" sz="1000">
                <a:solidFill>
                  <a:schemeClr val="dk1"/>
                </a:solidFill>
                <a:highlight>
                  <a:srgbClr val="FFFFFF"/>
                </a:highlight>
                <a:latin typeface="Montserrat"/>
                <a:ea typeface="Montserrat"/>
                <a:cs typeface="Montserrat"/>
                <a:sym typeface="Montserrat"/>
              </a:rPr>
              <a:t> </a:t>
            </a:r>
            <a:r>
              <a:rPr lang="en" sz="1000">
                <a:solidFill>
                  <a:schemeClr val="dk1"/>
                </a:solidFill>
                <a:latin typeface="Montserrat"/>
                <a:ea typeface="Montserrat"/>
                <a:cs typeface="Montserrat"/>
                <a:sym typeface="Montserrat"/>
              </a:rPr>
              <a:t>Tierney, W. G., &amp; Venegas, K. M. (2009). Finding Money on the Table: Information, Financial Aid, and Access to College. </a:t>
            </a:r>
            <a:r>
              <a:rPr i="1" lang="en" sz="1000">
                <a:solidFill>
                  <a:schemeClr val="dk1"/>
                </a:solidFill>
                <a:latin typeface="Montserrat"/>
                <a:ea typeface="Montserrat"/>
                <a:cs typeface="Montserrat"/>
                <a:sym typeface="Montserrat"/>
              </a:rPr>
              <a:t>The Journal of Higher Education</a:t>
            </a:r>
            <a:r>
              <a:rPr lang="en" sz="1000">
                <a:solidFill>
                  <a:schemeClr val="dk1"/>
                </a:solidFill>
                <a:latin typeface="Montserrat"/>
                <a:ea typeface="Montserrat"/>
                <a:cs typeface="Montserrat"/>
                <a:sym typeface="Montserrat"/>
              </a:rPr>
              <a:t>, </a:t>
            </a:r>
            <a:r>
              <a:rPr i="1" lang="en" sz="1000">
                <a:solidFill>
                  <a:schemeClr val="dk1"/>
                </a:solidFill>
                <a:latin typeface="Montserrat"/>
                <a:ea typeface="Montserrat"/>
                <a:cs typeface="Montserrat"/>
                <a:sym typeface="Montserrat"/>
              </a:rPr>
              <a:t>80</a:t>
            </a:r>
            <a:r>
              <a:rPr lang="en" sz="1000">
                <a:solidFill>
                  <a:schemeClr val="dk1"/>
                </a:solidFill>
                <a:latin typeface="Montserrat"/>
                <a:ea typeface="Montserrat"/>
                <a:cs typeface="Montserrat"/>
                <a:sym typeface="Montserrat"/>
              </a:rPr>
              <a:t>(4), 363–388.</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6</a:t>
            </a:r>
            <a:r>
              <a:rPr lang="en" sz="1000">
                <a:solidFill>
                  <a:schemeClr val="dk1"/>
                </a:solidFill>
                <a:latin typeface="Montserrat"/>
                <a:ea typeface="Montserrat"/>
                <a:cs typeface="Montserrat"/>
                <a:sym typeface="Montserrat"/>
              </a:rPr>
              <a:t> Bettiner, E.P., Long, B.T., Oreopoulos, P. &amp; Sanbonmatsu, L. (2009). </a:t>
            </a:r>
            <a:r>
              <a:rPr i="1" lang="en" sz="1000">
                <a:solidFill>
                  <a:schemeClr val="dk1"/>
                </a:solidFill>
                <a:latin typeface="Montserrat"/>
                <a:ea typeface="Montserrat"/>
                <a:cs typeface="Montserrat"/>
                <a:sym typeface="Montserrat"/>
              </a:rPr>
              <a:t>The role of simplification and information in college decisions: Results from the H&amp;R Block FAFSA experiment.</a:t>
            </a:r>
            <a:r>
              <a:rPr lang="en" sz="1000">
                <a:solidFill>
                  <a:schemeClr val="dk1"/>
                </a:solidFill>
                <a:latin typeface="Montserrat"/>
                <a:ea typeface="Montserrat"/>
                <a:cs typeface="Montserrat"/>
                <a:sym typeface="Montserrat"/>
              </a:rPr>
              <a:t> National Bureau of Economics Research.</a:t>
            </a:r>
            <a:endParaRPr sz="1000">
              <a:solidFill>
                <a:schemeClr val="dk1"/>
              </a:solidFill>
              <a:latin typeface="Montserrat"/>
              <a:ea typeface="Montserrat"/>
              <a:cs typeface="Montserrat"/>
              <a:sym typeface="Montserrat"/>
            </a:endParaRPr>
          </a:p>
        </p:txBody>
      </p:sp>
      <p:sp>
        <p:nvSpPr>
          <p:cNvPr id="438" name="Google Shape;438;p36"/>
          <p:cNvSpPr txBox="1"/>
          <p:nvPr/>
        </p:nvSpPr>
        <p:spPr>
          <a:xfrm>
            <a:off x="281375" y="4705200"/>
            <a:ext cx="7329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0"/>
              <a:buFont typeface="Montserrat"/>
              <a:buNone/>
            </a:pPr>
            <a:r>
              <a:rPr lang="en" sz="4000">
                <a:latin typeface="Montserrat"/>
                <a:ea typeface="Montserrat"/>
                <a:cs typeface="Montserrat"/>
                <a:sym typeface="Montserrat"/>
              </a:rPr>
              <a:t>CITATIONS</a:t>
            </a:r>
            <a:endParaRPr sz="4000">
              <a:latin typeface="Montserrat"/>
              <a:ea typeface="Montserrat"/>
              <a:cs typeface="Montserrat"/>
              <a:sym typeface="Montserrat"/>
            </a:endParaRPr>
          </a:p>
        </p:txBody>
      </p:sp>
      <p:pic>
        <p:nvPicPr>
          <p:cNvPr id="439" name="Google Shape;439;p36"/>
          <p:cNvPicPr preferRelativeResize="0"/>
          <p:nvPr/>
        </p:nvPicPr>
        <p:blipFill rotWithShape="1">
          <a:blip r:embed="rId5">
            <a:alphaModFix/>
          </a:blip>
          <a:srcRect b="0" l="0" r="0" t="0"/>
          <a:stretch/>
        </p:blipFill>
        <p:spPr>
          <a:xfrm>
            <a:off x="619345" y="728075"/>
            <a:ext cx="4560000" cy="1284050"/>
          </a:xfrm>
          <a:prstGeom prst="rect">
            <a:avLst/>
          </a:prstGeom>
          <a:noFill/>
          <a:ln>
            <a:noFill/>
          </a:ln>
        </p:spPr>
      </p:pic>
      <p:sp>
        <p:nvSpPr>
          <p:cNvPr id="440" name="Google Shape;440;p36"/>
          <p:cNvSpPr txBox="1"/>
          <p:nvPr/>
        </p:nvSpPr>
        <p:spPr>
          <a:xfrm>
            <a:off x="205175" y="2538200"/>
            <a:ext cx="7329000" cy="27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The CARPE College Access Network is supported by the </a:t>
            </a:r>
            <a:r>
              <a:rPr lang="en" sz="1800" u="sng">
                <a:solidFill>
                  <a:schemeClr val="hlink"/>
                </a:solidFill>
                <a:latin typeface="Montserrat"/>
                <a:ea typeface="Montserrat"/>
                <a:cs typeface="Montserrat"/>
                <a:sym typeface="Montserrat"/>
                <a:hlinkClick r:id="rId6"/>
              </a:rPr>
              <a:t>Center for Research on Equity &amp; Innovation</a:t>
            </a:r>
            <a:r>
              <a:rPr lang="en" sz="1800">
                <a:latin typeface="Montserrat"/>
                <a:ea typeface="Montserrat"/>
                <a:cs typeface="Montserrat"/>
                <a:sym typeface="Montserrat"/>
              </a:rPr>
              <a:t> at the </a:t>
            </a:r>
            <a:endParaRPr sz="1800">
              <a:latin typeface="Montserrat"/>
              <a:ea typeface="Montserrat"/>
              <a:cs typeface="Montserrat"/>
              <a:sym typeface="Montserrat"/>
            </a:endParaRPr>
          </a:p>
          <a:p>
            <a:pPr indent="0" lvl="0" marL="0" rtl="0" algn="ctr">
              <a:spcBef>
                <a:spcPts val="0"/>
              </a:spcBef>
              <a:spcAft>
                <a:spcPts val="0"/>
              </a:spcAft>
              <a:buNone/>
            </a:pPr>
            <a:r>
              <a:rPr lang="en" sz="1800" u="sng">
                <a:solidFill>
                  <a:schemeClr val="hlink"/>
                </a:solidFill>
                <a:latin typeface="Montserrat"/>
                <a:ea typeface="Montserrat"/>
                <a:cs typeface="Montserrat"/>
                <a:sym typeface="Montserrat"/>
                <a:hlinkClick r:id="rId7"/>
              </a:rPr>
              <a:t>High Tech High Graduate School of Education</a:t>
            </a:r>
            <a:r>
              <a:rPr lang="en" sz="1800">
                <a:latin typeface="Montserrat"/>
                <a:ea typeface="Montserrat"/>
                <a:cs typeface="Montserrat"/>
                <a:sym typeface="Montserrat"/>
              </a:rPr>
              <a:t>.</a:t>
            </a:r>
            <a:endParaRPr sz="1800">
              <a:latin typeface="Montserrat"/>
              <a:ea typeface="Montserrat"/>
              <a:cs typeface="Montserrat"/>
              <a:sym typeface="Montserrat"/>
            </a:endParaRPr>
          </a:p>
        </p:txBody>
      </p:sp>
      <p:pic>
        <p:nvPicPr>
          <p:cNvPr id="441" name="Google Shape;441;p36"/>
          <p:cNvPicPr preferRelativeResize="0"/>
          <p:nvPr/>
        </p:nvPicPr>
        <p:blipFill>
          <a:blip r:embed="rId8">
            <a:alphaModFix/>
          </a:blip>
          <a:stretch>
            <a:fillRect/>
          </a:stretch>
        </p:blipFill>
        <p:spPr>
          <a:xfrm>
            <a:off x="5382200" y="593187"/>
            <a:ext cx="2033501" cy="1553827"/>
          </a:xfrm>
          <a:prstGeom prst="rect">
            <a:avLst/>
          </a:prstGeom>
          <a:noFill/>
          <a:ln>
            <a:noFill/>
          </a:ln>
        </p:spPr>
      </p:pic>
      <p:pic>
        <p:nvPicPr>
          <p:cNvPr id="442" name="Google Shape;442;p36"/>
          <p:cNvPicPr preferRelativeResize="0"/>
          <p:nvPr/>
        </p:nvPicPr>
        <p:blipFill rotWithShape="1">
          <a:blip r:embed="rId9">
            <a:alphaModFix/>
          </a:blip>
          <a:srcRect b="766" l="0" r="18877" t="71659"/>
          <a:stretch/>
        </p:blipFill>
        <p:spPr>
          <a:xfrm>
            <a:off x="0" y="8420100"/>
            <a:ext cx="7772400" cy="1638298"/>
          </a:xfrm>
          <a:prstGeom prst="rect">
            <a:avLst/>
          </a:prstGeom>
          <a:noFill/>
          <a:ln>
            <a:noFill/>
          </a:ln>
        </p:spPr>
      </p:pic>
      <p:sp>
        <p:nvSpPr>
          <p:cNvPr id="443" name="Google Shape;443;p36"/>
          <p:cNvSpPr/>
          <p:nvPr/>
        </p:nvSpPr>
        <p:spPr>
          <a:xfrm>
            <a:off x="0" y="8420092"/>
            <a:ext cx="7772400" cy="1638300"/>
          </a:xfrm>
          <a:prstGeom prst="rect">
            <a:avLst/>
          </a:prstGeom>
          <a:solidFill>
            <a:srgbClr val="A4C2F4">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b="766" l="0" r="18877" t="71659"/>
          <a:stretch/>
        </p:blipFill>
        <p:spPr>
          <a:xfrm>
            <a:off x="0" y="8420100"/>
            <a:ext cx="7772400" cy="1638298"/>
          </a:xfrm>
          <a:prstGeom prst="rect">
            <a:avLst/>
          </a:prstGeom>
          <a:noFill/>
          <a:ln>
            <a:noFill/>
          </a:ln>
        </p:spPr>
      </p:pic>
      <p:sp>
        <p:nvSpPr>
          <p:cNvPr id="72" name="Google Shape;72;p15"/>
          <p:cNvSpPr/>
          <p:nvPr/>
        </p:nvSpPr>
        <p:spPr>
          <a:xfrm>
            <a:off x="0" y="8420092"/>
            <a:ext cx="7772400" cy="1638300"/>
          </a:xfrm>
          <a:prstGeom prst="rect">
            <a:avLst/>
          </a:prstGeom>
          <a:solidFill>
            <a:srgbClr val="A4C2F4">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a:off x="495375" y="2781250"/>
            <a:ext cx="6648300" cy="99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Many schools across California and the nation provide families with </a:t>
            </a:r>
            <a:r>
              <a:rPr i="1" lang="en" sz="1200">
                <a:solidFill>
                  <a:schemeClr val="dk2"/>
                </a:solidFill>
                <a:latin typeface="Montserrat"/>
                <a:ea typeface="Montserrat"/>
                <a:cs typeface="Montserrat"/>
                <a:sym typeface="Montserrat"/>
              </a:rPr>
              <a:t>information</a:t>
            </a:r>
            <a:r>
              <a:rPr lang="en" sz="1200">
                <a:solidFill>
                  <a:schemeClr val="dk2"/>
                </a:solidFill>
                <a:latin typeface="Montserrat"/>
                <a:ea typeface="Montserrat"/>
                <a:cs typeface="Montserrat"/>
                <a:sym typeface="Montserrat"/>
              </a:rPr>
              <a:t> about financial aid applications, but do little to </a:t>
            </a:r>
            <a:r>
              <a:rPr i="1" lang="en" sz="1200">
                <a:solidFill>
                  <a:schemeClr val="dk2"/>
                </a:solidFill>
                <a:latin typeface="Montserrat"/>
                <a:ea typeface="Montserrat"/>
                <a:cs typeface="Montserrat"/>
                <a:sym typeface="Montserrat"/>
              </a:rPr>
              <a:t>support completion</a:t>
            </a:r>
            <a:r>
              <a:rPr lang="en" sz="1200">
                <a:solidFill>
                  <a:schemeClr val="dk2"/>
                </a:solidFill>
                <a:latin typeface="Montserrat"/>
                <a:ea typeface="Montserrat"/>
                <a:cs typeface="Montserrat"/>
                <a:sym typeface="Montserrat"/>
              </a:rPr>
              <a:t>. In contrast, CARPE schools have increased FAFSA/Dream Act completion and the percentage of students who receive a CalGrant by embracing four key strategies:</a:t>
            </a:r>
            <a:endParaRPr sz="1200">
              <a:solidFill>
                <a:schemeClr val="dk2"/>
              </a:solidFill>
              <a:latin typeface="Montserrat"/>
              <a:ea typeface="Montserrat"/>
              <a:cs typeface="Montserrat"/>
              <a:sym typeface="Montserrat"/>
            </a:endParaRPr>
          </a:p>
        </p:txBody>
      </p:sp>
      <p:sp>
        <p:nvSpPr>
          <p:cNvPr id="74" name="Google Shape;74;p15"/>
          <p:cNvSpPr txBox="1"/>
          <p:nvPr/>
        </p:nvSpPr>
        <p:spPr>
          <a:xfrm>
            <a:off x="495375" y="1162050"/>
            <a:ext cx="7276800" cy="151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0"/>
              <a:buFont typeface="Montserrat"/>
              <a:buNone/>
            </a:pPr>
            <a:r>
              <a:rPr lang="en" sz="4000">
                <a:latin typeface="Montserrat"/>
                <a:ea typeface="Montserrat"/>
                <a:cs typeface="Montserrat"/>
                <a:sym typeface="Montserrat"/>
              </a:rPr>
              <a:t>SUPPORTING EQUITABLE COMPLETION</a:t>
            </a:r>
            <a:endParaRPr sz="4000">
              <a:latin typeface="Montserrat"/>
              <a:ea typeface="Montserrat"/>
              <a:cs typeface="Montserrat"/>
              <a:sym typeface="Montserrat"/>
            </a:endParaRPr>
          </a:p>
        </p:txBody>
      </p:sp>
      <p:sp>
        <p:nvSpPr>
          <p:cNvPr id="75" name="Google Shape;75;p15"/>
          <p:cNvSpPr txBox="1"/>
          <p:nvPr/>
        </p:nvSpPr>
        <p:spPr>
          <a:xfrm>
            <a:off x="723975" y="4026950"/>
            <a:ext cx="2981400" cy="18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8E7CC3"/>
                </a:solidFill>
                <a:latin typeface="Montserrat"/>
                <a:ea typeface="Montserrat"/>
                <a:cs typeface="Montserrat"/>
                <a:sym typeface="Montserrat"/>
              </a:rPr>
              <a:t>SHARE THE “WHY” &amp; PUSH FOR EARLY COMPLETION.</a:t>
            </a:r>
            <a:r>
              <a:rPr lang="en" sz="1200">
                <a:solidFill>
                  <a:srgbClr val="8E7CC3"/>
                </a:solidFill>
                <a:latin typeface="Montserrat"/>
                <a:ea typeface="Montserrat"/>
                <a:cs typeface="Montserrat"/>
                <a:sym typeface="Montserrat"/>
              </a:rPr>
              <a:t> </a:t>
            </a:r>
            <a:r>
              <a:rPr lang="en" sz="1000">
                <a:solidFill>
                  <a:srgbClr val="666666"/>
                </a:solidFill>
                <a:latin typeface="Montserrat"/>
                <a:ea typeface="Montserrat"/>
                <a:cs typeface="Montserrat"/>
                <a:sym typeface="Montserrat"/>
              </a:rPr>
              <a:t>Schools who support low-income students and families to complete the FAFSA/CA Dream Act application early ensure they get more financial aid. This can impact where students apply for college, nudge them toward 4-year institutions, and improve college graduation rates.</a:t>
            </a:r>
            <a:endParaRPr sz="1200">
              <a:solidFill>
                <a:srgbClr val="666666"/>
              </a:solidFill>
              <a:latin typeface="Montserrat"/>
              <a:ea typeface="Montserrat"/>
              <a:cs typeface="Montserrat"/>
              <a:sym typeface="Montserrat"/>
            </a:endParaRPr>
          </a:p>
        </p:txBody>
      </p:sp>
      <p:sp>
        <p:nvSpPr>
          <p:cNvPr id="76" name="Google Shape;76;p15"/>
          <p:cNvSpPr txBox="1"/>
          <p:nvPr/>
        </p:nvSpPr>
        <p:spPr>
          <a:xfrm>
            <a:off x="723975" y="6160450"/>
            <a:ext cx="3086100" cy="18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D9EEB"/>
                </a:solidFill>
                <a:latin typeface="Montserrat"/>
                <a:ea typeface="Montserrat"/>
                <a:cs typeface="Montserrat"/>
                <a:sym typeface="Montserrat"/>
              </a:rPr>
              <a:t>EMBRACE DATA ROUTINES TO PROVIDE TARGETED SUPPORTS.</a:t>
            </a:r>
            <a:r>
              <a:rPr lang="en" sz="1200">
                <a:solidFill>
                  <a:srgbClr val="6D9EEB"/>
                </a:solidFill>
                <a:latin typeface="Montserrat"/>
                <a:ea typeface="Montserrat"/>
                <a:cs typeface="Montserrat"/>
                <a:sym typeface="Montserrat"/>
              </a:rPr>
              <a:t> </a:t>
            </a:r>
            <a:r>
              <a:rPr lang="en" sz="1000">
                <a:solidFill>
                  <a:schemeClr val="dk2"/>
                </a:solidFill>
                <a:latin typeface="Montserrat"/>
                <a:ea typeface="Montserrat"/>
                <a:cs typeface="Montserrat"/>
                <a:sym typeface="Montserrat"/>
              </a:rPr>
              <a:t>Data is key to working smarter, not harder. Schools that developed consistent routines for analyzing by-student data, identifying particular student groups and individuals who needed support, and designing interventions to support completion, were able to target their efforts more effectively and adjust course as needed. </a:t>
            </a:r>
            <a:endParaRPr sz="1200">
              <a:solidFill>
                <a:schemeClr val="dk2"/>
              </a:solidFill>
              <a:latin typeface="Montserrat"/>
              <a:ea typeface="Montserrat"/>
              <a:cs typeface="Montserrat"/>
              <a:sym typeface="Montserrat"/>
            </a:endParaRPr>
          </a:p>
        </p:txBody>
      </p:sp>
      <p:sp>
        <p:nvSpPr>
          <p:cNvPr id="77" name="Google Shape;77;p15"/>
          <p:cNvSpPr txBox="1"/>
          <p:nvPr/>
        </p:nvSpPr>
        <p:spPr>
          <a:xfrm>
            <a:off x="3886125" y="4026950"/>
            <a:ext cx="3172200" cy="16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Montserrat"/>
                <a:ea typeface="Montserrat"/>
                <a:cs typeface="Montserrat"/>
                <a:sym typeface="Montserrat"/>
              </a:rPr>
              <a:t>PROACTIVELY SUPPORT STUDENTS  &amp; FAMILIES TO COMPLETE.</a:t>
            </a:r>
            <a:r>
              <a:rPr b="1" lang="en" sz="1000">
                <a:solidFill>
                  <a:schemeClr val="dk1"/>
                </a:solidFill>
                <a:latin typeface="Montserrat"/>
                <a:ea typeface="Montserrat"/>
                <a:cs typeface="Montserrat"/>
                <a:sym typeface="Montserrat"/>
              </a:rPr>
              <a:t> </a:t>
            </a:r>
            <a:r>
              <a:rPr lang="en" sz="1000">
                <a:solidFill>
                  <a:schemeClr val="dk2"/>
                </a:solidFill>
                <a:latin typeface="Montserrat"/>
                <a:ea typeface="Montserrat"/>
                <a:cs typeface="Montserrat"/>
                <a:sym typeface="Montserrat"/>
              </a:rPr>
              <a:t>Instead of providing information and waiting for students to come to them, high-performing CARPE schools supported students </a:t>
            </a:r>
            <a:r>
              <a:rPr i="1" lang="en" sz="1000">
                <a:solidFill>
                  <a:schemeClr val="dk2"/>
                </a:solidFill>
                <a:latin typeface="Montserrat"/>
                <a:ea typeface="Montserrat"/>
                <a:cs typeface="Montserrat"/>
                <a:sym typeface="Montserrat"/>
              </a:rPr>
              <a:t>and </a:t>
            </a:r>
            <a:r>
              <a:rPr lang="en" sz="1000">
                <a:solidFill>
                  <a:schemeClr val="dk2"/>
                </a:solidFill>
                <a:latin typeface="Montserrat"/>
                <a:ea typeface="Montserrat"/>
                <a:cs typeface="Montserrat"/>
                <a:sym typeface="Montserrat"/>
              </a:rPr>
              <a:t>families to complete the FAFSA or Dream Act through “sit and do” nights for parents/guardians, office hours, and in-school supports. Schools that made the most improvement </a:t>
            </a:r>
            <a:r>
              <a:rPr b="1" lang="en" sz="1000">
                <a:solidFill>
                  <a:schemeClr val="dk2"/>
                </a:solidFill>
                <a:latin typeface="Montserrat"/>
                <a:ea typeface="Montserrat"/>
                <a:cs typeface="Montserrat"/>
                <a:sym typeface="Montserrat"/>
              </a:rPr>
              <a:t>started strong</a:t>
            </a:r>
            <a:r>
              <a:rPr lang="en" sz="1000">
                <a:solidFill>
                  <a:schemeClr val="dk2"/>
                </a:solidFill>
                <a:latin typeface="Montserrat"/>
                <a:ea typeface="Montserrat"/>
                <a:cs typeface="Montserrat"/>
                <a:sym typeface="Montserrat"/>
              </a:rPr>
              <a:t> in the Fall and </a:t>
            </a:r>
            <a:r>
              <a:rPr b="1" lang="en" sz="1000">
                <a:solidFill>
                  <a:schemeClr val="dk2"/>
                </a:solidFill>
                <a:latin typeface="Montserrat"/>
                <a:ea typeface="Montserrat"/>
                <a:cs typeface="Montserrat"/>
                <a:sym typeface="Montserrat"/>
              </a:rPr>
              <a:t>ended strong </a:t>
            </a:r>
            <a:r>
              <a:rPr lang="en" sz="1000">
                <a:solidFill>
                  <a:schemeClr val="dk2"/>
                </a:solidFill>
                <a:latin typeface="Montserrat"/>
                <a:ea typeface="Montserrat"/>
                <a:cs typeface="Montserrat"/>
                <a:sym typeface="Montserrat"/>
              </a:rPr>
              <a:t>before the Cal Grant deadline. </a:t>
            </a:r>
            <a:endParaRPr sz="1000">
              <a:solidFill>
                <a:schemeClr val="dk2"/>
              </a:solidFill>
              <a:latin typeface="Montserrat"/>
              <a:ea typeface="Montserrat"/>
              <a:cs typeface="Montserrat"/>
              <a:sym typeface="Montserrat"/>
            </a:endParaRPr>
          </a:p>
        </p:txBody>
      </p:sp>
      <p:sp>
        <p:nvSpPr>
          <p:cNvPr id="78" name="Google Shape;78;p15"/>
          <p:cNvSpPr txBox="1"/>
          <p:nvPr/>
        </p:nvSpPr>
        <p:spPr>
          <a:xfrm>
            <a:off x="3886125" y="6160450"/>
            <a:ext cx="31722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E69138"/>
                </a:solidFill>
                <a:latin typeface="Montserrat"/>
                <a:ea typeface="Montserrat"/>
                <a:cs typeface="Montserrat"/>
                <a:sym typeface="Montserrat"/>
              </a:rPr>
              <a:t>MATCH IT UP AS YOU GO!</a:t>
            </a:r>
            <a:r>
              <a:rPr b="1" lang="en" sz="1200">
                <a:solidFill>
                  <a:srgbClr val="F6B26B"/>
                </a:solidFill>
                <a:latin typeface="Montserrat"/>
                <a:ea typeface="Montserrat"/>
                <a:cs typeface="Montserrat"/>
                <a:sym typeface="Montserrat"/>
              </a:rPr>
              <a:t> </a:t>
            </a:r>
            <a:r>
              <a:rPr lang="en" sz="1000">
                <a:solidFill>
                  <a:schemeClr val="dk2"/>
                </a:solidFill>
                <a:latin typeface="Montserrat"/>
                <a:ea typeface="Montserrat"/>
                <a:cs typeface="Montserrat"/>
                <a:sym typeface="Montserrat"/>
              </a:rPr>
              <a:t>Students don’t receive a Cal Grant until the school uploads and matches their GPA. If a student’s name or address is inconsistent, their FAFSA will not be linked with the Cal Grant process—and they may not get a Cal Grant even though they are eligible. Schools that made the most improvement on Cal Grant awardance worked to identify and resolve matching issues early.</a:t>
            </a:r>
            <a:endParaRPr sz="1200">
              <a:solidFill>
                <a:schemeClr val="dk2"/>
              </a:solidFill>
              <a:latin typeface="Montserrat"/>
              <a:ea typeface="Montserrat"/>
              <a:cs typeface="Montserrat"/>
              <a:sym typeface="Montserrat"/>
            </a:endParaRPr>
          </a:p>
        </p:txBody>
      </p:sp>
      <p:sp>
        <p:nvSpPr>
          <p:cNvPr id="79" name="Google Shape;79;p15"/>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2</a:t>
            </a:r>
            <a:endParaRPr b="1" sz="25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b="766" l="0" r="18877" t="71659"/>
          <a:stretch/>
        </p:blipFill>
        <p:spPr>
          <a:xfrm>
            <a:off x="0" y="8420100"/>
            <a:ext cx="7772400" cy="1638298"/>
          </a:xfrm>
          <a:prstGeom prst="rect">
            <a:avLst/>
          </a:prstGeom>
          <a:noFill/>
          <a:ln>
            <a:noFill/>
          </a:ln>
        </p:spPr>
      </p:pic>
      <p:sp>
        <p:nvSpPr>
          <p:cNvPr id="85" name="Google Shape;85;p16"/>
          <p:cNvSpPr/>
          <p:nvPr/>
        </p:nvSpPr>
        <p:spPr>
          <a:xfrm>
            <a:off x="0" y="8420092"/>
            <a:ext cx="7772400" cy="1638300"/>
          </a:xfrm>
          <a:prstGeom prst="rect">
            <a:avLst/>
          </a:prstGeom>
          <a:solidFill>
            <a:srgbClr val="A4C2F4">
              <a:alpha val="47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495300" y="5241450"/>
            <a:ext cx="6648300" cy="99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666666"/>
                </a:solidFill>
                <a:latin typeface="Montserrat"/>
                <a:ea typeface="Montserrat"/>
                <a:cs typeface="Montserrat"/>
                <a:sym typeface="Montserrat"/>
              </a:rPr>
              <a:t>These changes require schools to assume responsibility and ownership for financial aid completion, rethink how they support students and families, and redesign how educators use data and work together across traditional silos. These practices are also most effective when the school has a </a:t>
            </a:r>
            <a:r>
              <a:rPr i="1" lang="en" sz="1200">
                <a:solidFill>
                  <a:srgbClr val="666666"/>
                </a:solidFill>
                <a:latin typeface="Montserrat"/>
                <a:ea typeface="Montserrat"/>
                <a:cs typeface="Montserrat"/>
                <a:sym typeface="Montserrat"/>
              </a:rPr>
              <a:t>college-going culture for all students</a:t>
            </a:r>
            <a:r>
              <a:rPr lang="en" sz="1200">
                <a:solidFill>
                  <a:srgbClr val="666666"/>
                </a:solidFill>
                <a:latin typeface="Montserrat"/>
                <a:ea typeface="Montserrat"/>
                <a:cs typeface="Montserrat"/>
                <a:sym typeface="Montserrat"/>
              </a:rPr>
              <a:t>, and where students feel like they </a:t>
            </a:r>
            <a:r>
              <a:rPr i="1" lang="en" sz="1200">
                <a:solidFill>
                  <a:srgbClr val="666666"/>
                </a:solidFill>
                <a:latin typeface="Montserrat"/>
                <a:ea typeface="Montserrat"/>
                <a:cs typeface="Montserrat"/>
                <a:sym typeface="Montserrat"/>
              </a:rPr>
              <a:t>belong in college</a:t>
            </a:r>
            <a:r>
              <a:rPr lang="en" sz="1200">
                <a:solidFill>
                  <a:srgbClr val="666666"/>
                </a:solidFill>
                <a:latin typeface="Montserrat"/>
                <a:ea typeface="Montserrat"/>
                <a:cs typeface="Montserrat"/>
                <a:sym typeface="Montserrat"/>
              </a:rPr>
              <a:t>. In the following pages, we describe these practices in more detail, highlighting the ways schools worked to nurture a sense of belonging and support students who have been traditionally underrepresented in higher education. </a:t>
            </a:r>
            <a:r>
              <a:rPr i="1" lang="en" sz="1200">
                <a:solidFill>
                  <a:srgbClr val="666666"/>
                </a:solidFill>
                <a:latin typeface="Montserrat"/>
                <a:ea typeface="Montserrat"/>
                <a:cs typeface="Montserrat"/>
                <a:sym typeface="Montserrat"/>
              </a:rPr>
              <a:t>Finally, </a:t>
            </a:r>
            <a:r>
              <a:rPr lang="en" sz="1200">
                <a:solidFill>
                  <a:srgbClr val="666666"/>
                </a:solidFill>
                <a:latin typeface="Montserrat"/>
                <a:ea typeface="Montserrat"/>
                <a:cs typeface="Montserrat"/>
                <a:sym typeface="Montserrat"/>
              </a:rPr>
              <a:t>w</a:t>
            </a:r>
            <a:r>
              <a:rPr i="1" lang="en" sz="1200">
                <a:solidFill>
                  <a:srgbClr val="666666"/>
                </a:solidFill>
                <a:latin typeface="Montserrat"/>
                <a:ea typeface="Montserrat"/>
                <a:cs typeface="Montserrat"/>
                <a:sym typeface="Montserrat"/>
              </a:rPr>
              <a:t>e also include possible ways these practices can be adapted for the virtual world we now live in, and encourage teams to generate their own ideas as well.</a:t>
            </a:r>
            <a:endParaRPr sz="12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666666"/>
              </a:solidFill>
              <a:latin typeface="Montserrat"/>
              <a:ea typeface="Montserrat"/>
              <a:cs typeface="Montserrat"/>
              <a:sym typeface="Montserrat"/>
            </a:endParaRPr>
          </a:p>
        </p:txBody>
      </p:sp>
      <p:sp>
        <p:nvSpPr>
          <p:cNvPr id="87" name="Google Shape;87;p16"/>
          <p:cNvSpPr txBox="1"/>
          <p:nvPr/>
        </p:nvSpPr>
        <p:spPr>
          <a:xfrm>
            <a:off x="-150" y="1033900"/>
            <a:ext cx="7772400" cy="2623800"/>
          </a:xfrm>
          <a:prstGeom prst="rect">
            <a:avLst/>
          </a:prstGeom>
          <a:solidFill>
            <a:srgbClr val="A4C2F4">
              <a:alpha val="47490"/>
            </a:srgbClr>
          </a:solidFill>
          <a:ln>
            <a:noFill/>
          </a:ln>
        </p:spPr>
        <p:txBody>
          <a:bodyPr anchorCtr="0" anchor="ctr" bIns="45700" lIns="182875" spcFirstLastPara="1" rIns="182875" wrap="square" tIns="45700">
            <a:noAutofit/>
          </a:bodyPr>
          <a:lstStyle/>
          <a:p>
            <a:pPr indent="0" lvl="0" marL="0" marR="0" rtl="0" algn="ctr">
              <a:lnSpc>
                <a:spcPct val="100000"/>
              </a:lnSpc>
              <a:spcBef>
                <a:spcPts val="0"/>
              </a:spcBef>
              <a:spcAft>
                <a:spcPts val="0"/>
              </a:spcAft>
              <a:buClr>
                <a:srgbClr val="000000"/>
              </a:buClr>
              <a:buSzPts val="2875"/>
              <a:buFont typeface="Montserrat"/>
              <a:buNone/>
            </a:pPr>
            <a:r>
              <a:rPr b="1" lang="en" sz="4600">
                <a:latin typeface="Montserrat"/>
                <a:ea typeface="Montserrat"/>
                <a:cs typeface="Montserrat"/>
                <a:sym typeface="Montserrat"/>
              </a:rPr>
              <a:t>These changes are not simply technical.  </a:t>
            </a:r>
            <a:endParaRPr b="1" sz="46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75"/>
              <a:buFont typeface="Montserrat"/>
              <a:buNone/>
            </a:pPr>
            <a:r>
              <a:rPr b="1" lang="en" sz="4600">
                <a:latin typeface="Montserrat"/>
                <a:ea typeface="Montserrat"/>
                <a:cs typeface="Montserrat"/>
                <a:sym typeface="Montserrat"/>
              </a:rPr>
              <a:t>They are a cultural shift.</a:t>
            </a:r>
            <a:endParaRPr sz="4600"/>
          </a:p>
        </p:txBody>
      </p:sp>
      <p:sp>
        <p:nvSpPr>
          <p:cNvPr id="88" name="Google Shape;88;p16"/>
          <p:cNvSpPr txBox="1"/>
          <p:nvPr/>
        </p:nvSpPr>
        <p:spPr>
          <a:xfrm>
            <a:off x="495300" y="4460250"/>
            <a:ext cx="7277100" cy="78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0"/>
              <a:buFont typeface="Montserrat"/>
              <a:buNone/>
            </a:pPr>
            <a:r>
              <a:rPr lang="en" sz="3500">
                <a:latin typeface="Montserrat"/>
                <a:ea typeface="Montserrat"/>
                <a:cs typeface="Montserrat"/>
                <a:sym typeface="Montserrat"/>
              </a:rPr>
              <a:t>ADAPTIVE SYSTEMIC CHANGE</a:t>
            </a:r>
            <a:endParaRPr sz="3500">
              <a:latin typeface="Montserrat"/>
              <a:ea typeface="Montserrat"/>
              <a:cs typeface="Montserrat"/>
              <a:sym typeface="Montserrat"/>
            </a:endParaRPr>
          </a:p>
        </p:txBody>
      </p:sp>
      <p:sp>
        <p:nvSpPr>
          <p:cNvPr id="89" name="Google Shape;89;p16"/>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3</a:t>
            </a:r>
            <a:endParaRPr b="1" sz="25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nvSpPr>
        <p:spPr>
          <a:xfrm>
            <a:off x="-150" y="0"/>
            <a:ext cx="7772400" cy="1564200"/>
          </a:xfrm>
          <a:prstGeom prst="rect">
            <a:avLst/>
          </a:prstGeom>
          <a:solidFill>
            <a:srgbClr val="A4C2F4">
              <a:alpha val="47490"/>
            </a:srgbClr>
          </a:solidFill>
          <a:ln>
            <a:noFill/>
          </a:ln>
        </p:spPr>
        <p:txBody>
          <a:bodyPr anchorCtr="0" anchor="ctr" bIns="45700" lIns="182875" spcFirstLastPara="1" rIns="182875" wrap="square" tIns="45700">
            <a:noAutofit/>
          </a:bodyPr>
          <a:lstStyle/>
          <a:p>
            <a:pPr indent="0" lvl="0" marL="0" marR="0" rtl="0" algn="ctr">
              <a:lnSpc>
                <a:spcPct val="100000"/>
              </a:lnSpc>
              <a:spcBef>
                <a:spcPts val="0"/>
              </a:spcBef>
              <a:spcAft>
                <a:spcPts val="0"/>
              </a:spcAft>
              <a:buClr>
                <a:srgbClr val="000000"/>
              </a:buClr>
              <a:buSzPts val="2875"/>
              <a:buFont typeface="Montserrat"/>
              <a:buNone/>
            </a:pPr>
            <a:r>
              <a:t/>
            </a:r>
            <a:endParaRPr sz="4600"/>
          </a:p>
        </p:txBody>
      </p:sp>
      <p:sp>
        <p:nvSpPr>
          <p:cNvPr id="95" name="Google Shape;95;p17"/>
          <p:cNvSpPr txBox="1"/>
          <p:nvPr/>
        </p:nvSpPr>
        <p:spPr>
          <a:xfrm rot="5400000">
            <a:off x="223063" y="3003655"/>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oct</a:t>
            </a:r>
            <a:endParaRPr b="1" i="1" sz="2000">
              <a:solidFill>
                <a:srgbClr val="666666"/>
              </a:solidFill>
              <a:latin typeface="Montserrat"/>
              <a:ea typeface="Montserrat"/>
              <a:cs typeface="Montserrat"/>
              <a:sym typeface="Montserrat"/>
            </a:endParaRPr>
          </a:p>
        </p:txBody>
      </p:sp>
      <p:sp>
        <p:nvSpPr>
          <p:cNvPr id="96" name="Google Shape;96;p17"/>
          <p:cNvSpPr txBox="1"/>
          <p:nvPr/>
        </p:nvSpPr>
        <p:spPr>
          <a:xfrm rot="5400000">
            <a:off x="223063" y="4161289"/>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nov</a:t>
            </a:r>
            <a:endParaRPr b="1" i="1" sz="2000">
              <a:solidFill>
                <a:srgbClr val="666666"/>
              </a:solidFill>
              <a:latin typeface="Montserrat"/>
              <a:ea typeface="Montserrat"/>
              <a:cs typeface="Montserrat"/>
              <a:sym typeface="Montserrat"/>
            </a:endParaRPr>
          </a:p>
        </p:txBody>
      </p:sp>
      <p:sp>
        <p:nvSpPr>
          <p:cNvPr id="97" name="Google Shape;97;p17"/>
          <p:cNvSpPr txBox="1"/>
          <p:nvPr/>
        </p:nvSpPr>
        <p:spPr>
          <a:xfrm rot="5400000">
            <a:off x="223063" y="1846021"/>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sept</a:t>
            </a:r>
            <a:endParaRPr b="1" i="1" sz="2000">
              <a:solidFill>
                <a:srgbClr val="666666"/>
              </a:solidFill>
              <a:latin typeface="Montserrat"/>
              <a:ea typeface="Montserrat"/>
              <a:cs typeface="Montserrat"/>
              <a:sym typeface="Montserrat"/>
            </a:endParaRPr>
          </a:p>
        </p:txBody>
      </p:sp>
      <p:sp>
        <p:nvSpPr>
          <p:cNvPr id="98" name="Google Shape;98;p17"/>
          <p:cNvSpPr txBox="1"/>
          <p:nvPr/>
        </p:nvSpPr>
        <p:spPr>
          <a:xfrm rot="5400000">
            <a:off x="223063" y="5318923"/>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dec</a:t>
            </a:r>
            <a:endParaRPr b="1" i="1" sz="2000">
              <a:solidFill>
                <a:srgbClr val="666666"/>
              </a:solidFill>
              <a:latin typeface="Montserrat"/>
              <a:ea typeface="Montserrat"/>
              <a:cs typeface="Montserrat"/>
              <a:sym typeface="Montserrat"/>
            </a:endParaRPr>
          </a:p>
        </p:txBody>
      </p:sp>
      <p:cxnSp>
        <p:nvCxnSpPr>
          <p:cNvPr id="99" name="Google Shape;99;p17"/>
          <p:cNvCxnSpPr/>
          <p:nvPr/>
        </p:nvCxnSpPr>
        <p:spPr>
          <a:xfrm>
            <a:off x="1133575" y="9439075"/>
            <a:ext cx="0" cy="666600"/>
          </a:xfrm>
          <a:prstGeom prst="straightConnector1">
            <a:avLst/>
          </a:prstGeom>
          <a:noFill/>
          <a:ln cap="flat" cmpd="sng" w="76200">
            <a:solidFill>
              <a:srgbClr val="595959"/>
            </a:solidFill>
            <a:prstDash val="solid"/>
            <a:round/>
            <a:headEnd len="med" w="med" type="none"/>
            <a:tailEnd len="med" w="med" type="triangle"/>
          </a:ln>
        </p:spPr>
      </p:cxnSp>
      <p:cxnSp>
        <p:nvCxnSpPr>
          <p:cNvPr id="100" name="Google Shape;100;p17"/>
          <p:cNvCxnSpPr/>
          <p:nvPr/>
        </p:nvCxnSpPr>
        <p:spPr>
          <a:xfrm>
            <a:off x="1133425" y="9439075"/>
            <a:ext cx="300" cy="207300"/>
          </a:xfrm>
          <a:prstGeom prst="straightConnector1">
            <a:avLst/>
          </a:prstGeom>
          <a:noFill/>
          <a:ln cap="flat" cmpd="sng" w="114300">
            <a:solidFill>
              <a:srgbClr val="595959"/>
            </a:solidFill>
            <a:prstDash val="solid"/>
            <a:round/>
            <a:headEnd len="med" w="med" type="none"/>
            <a:tailEnd len="med" w="med" type="none"/>
          </a:ln>
        </p:spPr>
      </p:cxnSp>
      <p:cxnSp>
        <p:nvCxnSpPr>
          <p:cNvPr id="101" name="Google Shape;101;p17"/>
          <p:cNvCxnSpPr/>
          <p:nvPr/>
        </p:nvCxnSpPr>
        <p:spPr>
          <a:xfrm flipH="1" rot="10800000">
            <a:off x="1764600" y="2114832"/>
            <a:ext cx="6007800" cy="2700"/>
          </a:xfrm>
          <a:prstGeom prst="straightConnector1">
            <a:avLst/>
          </a:prstGeom>
          <a:noFill/>
          <a:ln cap="flat" cmpd="sng" w="9525">
            <a:solidFill>
              <a:srgbClr val="A4C2F4"/>
            </a:solidFill>
            <a:prstDash val="solid"/>
            <a:round/>
            <a:headEnd len="med" w="med" type="none"/>
            <a:tailEnd len="med" w="med" type="none"/>
          </a:ln>
        </p:spPr>
      </p:cxnSp>
      <p:sp>
        <p:nvSpPr>
          <p:cNvPr id="102" name="Google Shape;102;p17"/>
          <p:cNvSpPr txBox="1"/>
          <p:nvPr/>
        </p:nvSpPr>
        <p:spPr>
          <a:xfrm rot="5400000">
            <a:off x="223063" y="6476557"/>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jan</a:t>
            </a:r>
            <a:endParaRPr b="1" i="1" sz="2000">
              <a:solidFill>
                <a:srgbClr val="666666"/>
              </a:solidFill>
              <a:latin typeface="Montserrat"/>
              <a:ea typeface="Montserrat"/>
              <a:cs typeface="Montserrat"/>
              <a:sym typeface="Montserrat"/>
            </a:endParaRPr>
          </a:p>
        </p:txBody>
      </p:sp>
      <p:sp>
        <p:nvSpPr>
          <p:cNvPr id="103" name="Google Shape;103;p17"/>
          <p:cNvSpPr txBox="1"/>
          <p:nvPr/>
        </p:nvSpPr>
        <p:spPr>
          <a:xfrm rot="5400000">
            <a:off x="223063" y="7634191"/>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feb</a:t>
            </a:r>
            <a:endParaRPr b="1" i="1" sz="2000">
              <a:solidFill>
                <a:srgbClr val="666666"/>
              </a:solidFill>
              <a:latin typeface="Montserrat"/>
              <a:ea typeface="Montserrat"/>
              <a:cs typeface="Montserrat"/>
              <a:sym typeface="Montserrat"/>
            </a:endParaRPr>
          </a:p>
        </p:txBody>
      </p:sp>
      <p:sp>
        <p:nvSpPr>
          <p:cNvPr id="104" name="Google Shape;104;p17"/>
          <p:cNvSpPr txBox="1"/>
          <p:nvPr/>
        </p:nvSpPr>
        <p:spPr>
          <a:xfrm rot="5400000">
            <a:off x="223063" y="8791825"/>
            <a:ext cx="1821000" cy="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666666"/>
                </a:solidFill>
                <a:latin typeface="Montserrat"/>
                <a:ea typeface="Montserrat"/>
                <a:cs typeface="Montserrat"/>
                <a:sym typeface="Montserrat"/>
              </a:rPr>
              <a:t>mar</a:t>
            </a:r>
            <a:endParaRPr b="1" i="1" sz="2000">
              <a:solidFill>
                <a:srgbClr val="666666"/>
              </a:solidFill>
              <a:latin typeface="Montserrat"/>
              <a:ea typeface="Montserrat"/>
              <a:cs typeface="Montserrat"/>
              <a:sym typeface="Montserrat"/>
            </a:endParaRPr>
          </a:p>
        </p:txBody>
      </p:sp>
      <p:cxnSp>
        <p:nvCxnSpPr>
          <p:cNvPr id="105" name="Google Shape;105;p17"/>
          <p:cNvCxnSpPr/>
          <p:nvPr/>
        </p:nvCxnSpPr>
        <p:spPr>
          <a:xfrm flipH="1" rot="10800000">
            <a:off x="1764600" y="3272464"/>
            <a:ext cx="6007800" cy="2700"/>
          </a:xfrm>
          <a:prstGeom prst="straightConnector1">
            <a:avLst/>
          </a:prstGeom>
          <a:noFill/>
          <a:ln cap="flat" cmpd="sng" w="9525">
            <a:solidFill>
              <a:srgbClr val="A4C2F4"/>
            </a:solidFill>
            <a:prstDash val="solid"/>
            <a:round/>
            <a:headEnd len="med" w="med" type="none"/>
            <a:tailEnd len="med" w="med" type="none"/>
          </a:ln>
        </p:spPr>
      </p:cxnSp>
      <p:cxnSp>
        <p:nvCxnSpPr>
          <p:cNvPr id="106" name="Google Shape;106;p17"/>
          <p:cNvCxnSpPr/>
          <p:nvPr/>
        </p:nvCxnSpPr>
        <p:spPr>
          <a:xfrm flipH="1" rot="10800000">
            <a:off x="1764600" y="4430096"/>
            <a:ext cx="6007800" cy="2700"/>
          </a:xfrm>
          <a:prstGeom prst="straightConnector1">
            <a:avLst/>
          </a:prstGeom>
          <a:noFill/>
          <a:ln cap="flat" cmpd="sng" w="9525">
            <a:solidFill>
              <a:srgbClr val="A4C2F4"/>
            </a:solidFill>
            <a:prstDash val="solid"/>
            <a:round/>
            <a:headEnd len="med" w="med" type="none"/>
            <a:tailEnd len="med" w="med" type="none"/>
          </a:ln>
        </p:spPr>
      </p:cxnSp>
      <p:cxnSp>
        <p:nvCxnSpPr>
          <p:cNvPr id="107" name="Google Shape;107;p17"/>
          <p:cNvCxnSpPr/>
          <p:nvPr/>
        </p:nvCxnSpPr>
        <p:spPr>
          <a:xfrm flipH="1" rot="10800000">
            <a:off x="1764600" y="5587729"/>
            <a:ext cx="6007800" cy="2700"/>
          </a:xfrm>
          <a:prstGeom prst="straightConnector1">
            <a:avLst/>
          </a:prstGeom>
          <a:noFill/>
          <a:ln cap="flat" cmpd="sng" w="9525">
            <a:solidFill>
              <a:srgbClr val="A4C2F4"/>
            </a:solidFill>
            <a:prstDash val="solid"/>
            <a:round/>
            <a:headEnd len="med" w="med" type="none"/>
            <a:tailEnd len="med" w="med" type="none"/>
          </a:ln>
        </p:spPr>
      </p:cxnSp>
      <p:cxnSp>
        <p:nvCxnSpPr>
          <p:cNvPr id="108" name="Google Shape;108;p17"/>
          <p:cNvCxnSpPr/>
          <p:nvPr/>
        </p:nvCxnSpPr>
        <p:spPr>
          <a:xfrm flipH="1" rot="10800000">
            <a:off x="1764600" y="6745361"/>
            <a:ext cx="6007800" cy="2700"/>
          </a:xfrm>
          <a:prstGeom prst="straightConnector1">
            <a:avLst/>
          </a:prstGeom>
          <a:noFill/>
          <a:ln cap="flat" cmpd="sng" w="9525">
            <a:solidFill>
              <a:srgbClr val="A4C2F4"/>
            </a:solidFill>
            <a:prstDash val="solid"/>
            <a:round/>
            <a:headEnd len="med" w="med" type="none"/>
            <a:tailEnd len="med" w="med" type="none"/>
          </a:ln>
        </p:spPr>
      </p:cxnSp>
      <p:cxnSp>
        <p:nvCxnSpPr>
          <p:cNvPr id="109" name="Google Shape;109;p17"/>
          <p:cNvCxnSpPr/>
          <p:nvPr/>
        </p:nvCxnSpPr>
        <p:spPr>
          <a:xfrm flipH="1" rot="10800000">
            <a:off x="1764600" y="7902993"/>
            <a:ext cx="6007800" cy="2700"/>
          </a:xfrm>
          <a:prstGeom prst="straightConnector1">
            <a:avLst/>
          </a:prstGeom>
          <a:noFill/>
          <a:ln cap="flat" cmpd="sng" w="9525">
            <a:solidFill>
              <a:srgbClr val="A4C2F4"/>
            </a:solidFill>
            <a:prstDash val="solid"/>
            <a:round/>
            <a:headEnd len="med" w="med" type="none"/>
            <a:tailEnd len="med" w="med" type="none"/>
          </a:ln>
        </p:spPr>
      </p:cxnSp>
      <p:cxnSp>
        <p:nvCxnSpPr>
          <p:cNvPr id="110" name="Google Shape;110;p17"/>
          <p:cNvCxnSpPr/>
          <p:nvPr/>
        </p:nvCxnSpPr>
        <p:spPr>
          <a:xfrm flipH="1" rot="10800000">
            <a:off x="1764650" y="9060625"/>
            <a:ext cx="6007800" cy="2700"/>
          </a:xfrm>
          <a:prstGeom prst="straightConnector1">
            <a:avLst/>
          </a:prstGeom>
          <a:noFill/>
          <a:ln cap="flat" cmpd="sng" w="9525">
            <a:solidFill>
              <a:srgbClr val="A4C2F4"/>
            </a:solidFill>
            <a:prstDash val="solid"/>
            <a:round/>
            <a:headEnd len="med" w="med" type="none"/>
            <a:tailEnd len="med" w="med" type="none"/>
          </a:ln>
        </p:spPr>
      </p:cxnSp>
      <p:sp>
        <p:nvSpPr>
          <p:cNvPr id="111" name="Google Shape;111;p17"/>
          <p:cNvSpPr txBox="1"/>
          <p:nvPr/>
        </p:nvSpPr>
        <p:spPr>
          <a:xfrm>
            <a:off x="2580979" y="545700"/>
            <a:ext cx="4752900" cy="612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50"/>
              <a:buFont typeface="Montserrat"/>
              <a:buNone/>
            </a:pPr>
            <a:r>
              <a:rPr b="0" i="0" lang="en" sz="6600" u="none" cap="none" strike="noStrike">
                <a:solidFill>
                  <a:srgbClr val="000000"/>
                </a:solidFill>
                <a:latin typeface="Montserrat"/>
                <a:ea typeface="Montserrat"/>
                <a:cs typeface="Montserrat"/>
                <a:sym typeface="Montserrat"/>
              </a:rPr>
              <a:t>TIMELINE</a:t>
            </a:r>
            <a:endParaRPr/>
          </a:p>
        </p:txBody>
      </p:sp>
      <p:sp>
        <p:nvSpPr>
          <p:cNvPr id="112" name="Google Shape;112;p17"/>
          <p:cNvSpPr txBox="1"/>
          <p:nvPr/>
        </p:nvSpPr>
        <p:spPr>
          <a:xfrm>
            <a:off x="2456550" y="182525"/>
            <a:ext cx="4752900" cy="18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400"/>
              <a:buFont typeface="Arial"/>
              <a:buNone/>
            </a:pPr>
            <a:r>
              <a:rPr lang="en" sz="1600">
                <a:latin typeface="Montserrat"/>
                <a:ea typeface="Montserrat"/>
                <a:cs typeface="Montserrat"/>
                <a:sym typeface="Montserrat"/>
              </a:rPr>
              <a:t>HIGH LEVERAGE PRACTICES FOR IMPROVING FINANCIAL AID COMPLETION</a:t>
            </a:r>
            <a:endParaRPr b="0" i="0" sz="1600" u="none" cap="none" strike="noStrike">
              <a:solidFill>
                <a:srgbClr val="000000"/>
              </a:solidFill>
              <a:latin typeface="Montserrat"/>
              <a:ea typeface="Montserrat"/>
              <a:cs typeface="Montserrat"/>
              <a:sym typeface="Montserrat"/>
            </a:endParaRPr>
          </a:p>
        </p:txBody>
      </p:sp>
      <p:cxnSp>
        <p:nvCxnSpPr>
          <p:cNvPr id="113" name="Google Shape;113;p17"/>
          <p:cNvCxnSpPr/>
          <p:nvPr/>
        </p:nvCxnSpPr>
        <p:spPr>
          <a:xfrm>
            <a:off x="1133575" y="5988350"/>
            <a:ext cx="0" cy="359100"/>
          </a:xfrm>
          <a:prstGeom prst="straightConnector1">
            <a:avLst/>
          </a:prstGeom>
          <a:noFill/>
          <a:ln cap="flat" cmpd="sng" w="114300">
            <a:solidFill>
              <a:srgbClr val="595959"/>
            </a:solidFill>
            <a:prstDash val="solid"/>
            <a:round/>
            <a:headEnd len="med" w="med" type="none"/>
            <a:tailEnd len="med" w="med" type="none"/>
          </a:ln>
        </p:spPr>
      </p:cxnSp>
      <p:cxnSp>
        <p:nvCxnSpPr>
          <p:cNvPr id="114" name="Google Shape;114;p17"/>
          <p:cNvCxnSpPr/>
          <p:nvPr/>
        </p:nvCxnSpPr>
        <p:spPr>
          <a:xfrm>
            <a:off x="1133575" y="4830688"/>
            <a:ext cx="0" cy="359100"/>
          </a:xfrm>
          <a:prstGeom prst="straightConnector1">
            <a:avLst/>
          </a:prstGeom>
          <a:noFill/>
          <a:ln cap="flat" cmpd="sng" w="114300">
            <a:solidFill>
              <a:srgbClr val="595959"/>
            </a:solidFill>
            <a:prstDash val="solid"/>
            <a:round/>
            <a:headEnd len="med" w="med" type="none"/>
            <a:tailEnd len="med" w="med" type="none"/>
          </a:ln>
        </p:spPr>
      </p:cxnSp>
      <p:cxnSp>
        <p:nvCxnSpPr>
          <p:cNvPr id="115" name="Google Shape;115;p17"/>
          <p:cNvCxnSpPr/>
          <p:nvPr/>
        </p:nvCxnSpPr>
        <p:spPr>
          <a:xfrm>
            <a:off x="1133575" y="3673067"/>
            <a:ext cx="0" cy="359100"/>
          </a:xfrm>
          <a:prstGeom prst="straightConnector1">
            <a:avLst/>
          </a:prstGeom>
          <a:noFill/>
          <a:ln cap="flat" cmpd="sng" w="114300">
            <a:solidFill>
              <a:srgbClr val="595959"/>
            </a:solidFill>
            <a:prstDash val="solid"/>
            <a:round/>
            <a:headEnd len="med" w="med" type="none"/>
            <a:tailEnd len="med" w="med" type="none"/>
          </a:ln>
        </p:spPr>
      </p:cxnSp>
      <p:cxnSp>
        <p:nvCxnSpPr>
          <p:cNvPr id="116" name="Google Shape;116;p17"/>
          <p:cNvCxnSpPr/>
          <p:nvPr/>
        </p:nvCxnSpPr>
        <p:spPr>
          <a:xfrm>
            <a:off x="1133575" y="2494680"/>
            <a:ext cx="0" cy="359100"/>
          </a:xfrm>
          <a:prstGeom prst="straightConnector1">
            <a:avLst/>
          </a:prstGeom>
          <a:noFill/>
          <a:ln cap="flat" cmpd="sng" w="114300">
            <a:solidFill>
              <a:srgbClr val="595959"/>
            </a:solidFill>
            <a:prstDash val="solid"/>
            <a:round/>
            <a:headEnd len="med" w="med" type="none"/>
            <a:tailEnd len="med" w="med" type="none"/>
          </a:ln>
        </p:spPr>
      </p:cxnSp>
      <p:cxnSp>
        <p:nvCxnSpPr>
          <p:cNvPr id="117" name="Google Shape;117;p17"/>
          <p:cNvCxnSpPr/>
          <p:nvPr/>
        </p:nvCxnSpPr>
        <p:spPr>
          <a:xfrm>
            <a:off x="1133575" y="7145975"/>
            <a:ext cx="0" cy="359100"/>
          </a:xfrm>
          <a:prstGeom prst="straightConnector1">
            <a:avLst/>
          </a:prstGeom>
          <a:noFill/>
          <a:ln cap="flat" cmpd="sng" w="114300">
            <a:solidFill>
              <a:srgbClr val="595959"/>
            </a:solidFill>
            <a:prstDash val="solid"/>
            <a:round/>
            <a:headEnd len="med" w="med" type="none"/>
            <a:tailEnd len="med" w="med" type="none"/>
          </a:ln>
        </p:spPr>
      </p:cxnSp>
      <p:cxnSp>
        <p:nvCxnSpPr>
          <p:cNvPr id="118" name="Google Shape;118;p17"/>
          <p:cNvCxnSpPr/>
          <p:nvPr/>
        </p:nvCxnSpPr>
        <p:spPr>
          <a:xfrm>
            <a:off x="1133575" y="8293400"/>
            <a:ext cx="0" cy="359100"/>
          </a:xfrm>
          <a:prstGeom prst="straightConnector1">
            <a:avLst/>
          </a:prstGeom>
          <a:noFill/>
          <a:ln cap="flat" cmpd="sng" w="114300">
            <a:solidFill>
              <a:srgbClr val="595959"/>
            </a:solidFill>
            <a:prstDash val="solid"/>
            <a:round/>
            <a:headEnd len="med" w="med" type="none"/>
            <a:tailEnd len="med" w="med" type="none"/>
          </a:ln>
        </p:spPr>
      </p:cxnSp>
      <p:sp>
        <p:nvSpPr>
          <p:cNvPr id="119" name="Google Shape;119;p17"/>
          <p:cNvSpPr/>
          <p:nvPr/>
        </p:nvSpPr>
        <p:spPr>
          <a:xfrm>
            <a:off x="1903525" y="2114825"/>
            <a:ext cx="1124700" cy="1454400"/>
          </a:xfrm>
          <a:prstGeom prst="rect">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FFFFFF"/>
                </a:solidFill>
                <a:latin typeface="PT Sans Narrow"/>
                <a:ea typeface="PT Sans Narrow"/>
                <a:cs typeface="PT Sans Narrow"/>
                <a:sym typeface="PT Sans Narrow"/>
              </a:rPr>
              <a:t>SHARE THE “WHY” &amp; PUSH FOR EARLY COMPLETION  </a:t>
            </a:r>
            <a:endParaRPr sz="1200">
              <a:solidFill>
                <a:srgbClr val="FFFFFF"/>
              </a:solidFill>
              <a:latin typeface="PT Sans Narrow"/>
              <a:ea typeface="PT Sans Narrow"/>
              <a:cs typeface="PT Sans Narrow"/>
              <a:sym typeface="PT Sans Narrow"/>
            </a:endParaRPr>
          </a:p>
          <a:p>
            <a:pPr indent="0" lvl="0" marL="0" rtl="0" algn="l">
              <a:spcBef>
                <a:spcPts val="0"/>
              </a:spcBef>
              <a:spcAft>
                <a:spcPts val="0"/>
              </a:spcAft>
              <a:buClr>
                <a:schemeClr val="dk1"/>
              </a:buClr>
              <a:buSzPts val="1100"/>
              <a:buFont typeface="Arial"/>
              <a:buNone/>
            </a:pPr>
            <a:r>
              <a:rPr i="1" lang="en" sz="1200">
                <a:solidFill>
                  <a:schemeClr val="dk1"/>
                </a:solidFill>
                <a:latin typeface="PT Sans Narrow"/>
                <a:ea typeface="PT Sans Narrow"/>
                <a:cs typeface="PT Sans Narrow"/>
                <a:sym typeface="PT Sans Narrow"/>
              </a:rPr>
              <a:t>September - Early October</a:t>
            </a:r>
            <a:endParaRPr/>
          </a:p>
        </p:txBody>
      </p:sp>
      <p:sp>
        <p:nvSpPr>
          <p:cNvPr id="120" name="Google Shape;120;p17"/>
          <p:cNvSpPr/>
          <p:nvPr/>
        </p:nvSpPr>
        <p:spPr>
          <a:xfrm>
            <a:off x="3202375" y="2114872"/>
            <a:ext cx="1124700" cy="6945900"/>
          </a:xfrm>
          <a:prstGeom prst="rect">
            <a:avLst/>
          </a:prstGeom>
          <a:solidFill>
            <a:srgbClr val="6D9EE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b="1" lang="en" sz="1200">
                <a:solidFill>
                  <a:srgbClr val="FFFFFF"/>
                </a:solidFill>
                <a:latin typeface="PT Sans Narrow"/>
                <a:ea typeface="PT Sans Narrow"/>
                <a:cs typeface="PT Sans Narrow"/>
                <a:sym typeface="PT Sans Narrow"/>
              </a:rPr>
              <a:t>EMBRACE DATA ROUTINES TO PROVIDE TARGETED SUPPORTS  </a:t>
            </a:r>
            <a:endParaRPr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i="1" lang="en" sz="1200">
                <a:solidFill>
                  <a:schemeClr val="dk1"/>
                </a:solidFill>
                <a:latin typeface="PT Sans Narrow"/>
                <a:ea typeface="PT Sans Narrow"/>
                <a:cs typeface="PT Sans Narrow"/>
                <a:sym typeface="PT Sans Narrow"/>
              </a:rPr>
              <a:t>September - March Cal Grant deadline</a:t>
            </a:r>
            <a:endParaRPr b="1" sz="1200">
              <a:solidFill>
                <a:srgbClr val="FFFFFF"/>
              </a:solidFill>
              <a:latin typeface="PT Sans Narrow"/>
              <a:ea typeface="PT Sans Narrow"/>
              <a:cs typeface="PT Sans Narrow"/>
              <a:sym typeface="PT Sans Narrow"/>
            </a:endParaRPr>
          </a:p>
        </p:txBody>
      </p:sp>
      <p:sp>
        <p:nvSpPr>
          <p:cNvPr id="121" name="Google Shape;121;p17"/>
          <p:cNvSpPr/>
          <p:nvPr/>
        </p:nvSpPr>
        <p:spPr>
          <a:xfrm>
            <a:off x="4501225" y="3275175"/>
            <a:ext cx="1124700" cy="1155000"/>
          </a:xfrm>
          <a:prstGeom prst="rect">
            <a:avLst/>
          </a:prstGeom>
          <a:solidFill>
            <a:srgbClr val="6AA84F"/>
          </a:solidFill>
          <a:ln>
            <a:noFill/>
          </a:ln>
        </p:spPr>
        <p:txBody>
          <a:bodyPr anchorCtr="0" anchor="ctr" bIns="0" lIns="91425" spcFirstLastPara="1" rIns="91425" wrap="square" tIns="0">
            <a:noAutofit/>
          </a:bodyPr>
          <a:lstStyle/>
          <a:p>
            <a:pPr indent="0" lvl="0" marL="0" rtl="0" algn="l">
              <a:spcBef>
                <a:spcPts val="0"/>
              </a:spcBef>
              <a:spcAft>
                <a:spcPts val="0"/>
              </a:spcAft>
              <a:buNone/>
            </a:pPr>
            <a:r>
              <a:rPr b="1" lang="en" sz="1200">
                <a:solidFill>
                  <a:srgbClr val="FFFFFF"/>
                </a:solidFill>
                <a:latin typeface="PT Sans Narrow"/>
                <a:ea typeface="PT Sans Narrow"/>
                <a:cs typeface="PT Sans Narrow"/>
                <a:sym typeface="PT Sans Narrow"/>
              </a:rPr>
              <a:t>PROACTIVELY SUPPORT STUDENTS &amp; FAMILIES TO COMPLETE  </a:t>
            </a:r>
            <a:endParaRPr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i="1" lang="en" sz="1200">
                <a:solidFill>
                  <a:schemeClr val="dk1"/>
                </a:solidFill>
                <a:latin typeface="PT Sans Narrow"/>
                <a:ea typeface="PT Sans Narrow"/>
                <a:cs typeface="PT Sans Narrow"/>
                <a:sym typeface="PT Sans Narrow"/>
              </a:rPr>
              <a:t>October </a:t>
            </a:r>
            <a:endParaRPr b="1" sz="1200">
              <a:solidFill>
                <a:srgbClr val="FFFFFF"/>
              </a:solidFill>
              <a:latin typeface="PT Sans Narrow"/>
              <a:ea typeface="PT Sans Narrow"/>
              <a:cs typeface="PT Sans Narrow"/>
              <a:sym typeface="PT Sans Narrow"/>
            </a:endParaRPr>
          </a:p>
        </p:txBody>
      </p:sp>
      <p:sp>
        <p:nvSpPr>
          <p:cNvPr id="122" name="Google Shape;122;p17"/>
          <p:cNvSpPr/>
          <p:nvPr/>
        </p:nvSpPr>
        <p:spPr>
          <a:xfrm>
            <a:off x="5800075" y="3275174"/>
            <a:ext cx="1124700" cy="5785500"/>
          </a:xfrm>
          <a:prstGeom prst="rect">
            <a:avLst/>
          </a:prstGeom>
          <a:solidFill>
            <a:srgbClr val="E6913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b="1" lang="en" sz="1200">
                <a:solidFill>
                  <a:srgbClr val="FFFFFF"/>
                </a:solidFill>
                <a:latin typeface="PT Sans Narrow"/>
                <a:ea typeface="PT Sans Narrow"/>
                <a:cs typeface="PT Sans Narrow"/>
                <a:sym typeface="PT Sans Narrow"/>
              </a:rPr>
              <a:t>MATCH IT UP AS YOU GO!</a:t>
            </a:r>
            <a:endParaRPr b="1"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i="1" lang="en" sz="1200">
                <a:solidFill>
                  <a:schemeClr val="dk1"/>
                </a:solidFill>
                <a:latin typeface="PT Sans Narrow"/>
                <a:ea typeface="PT Sans Narrow"/>
                <a:cs typeface="PT Sans Narrow"/>
                <a:sym typeface="PT Sans Narrow"/>
              </a:rPr>
              <a:t>October - March Cal Grant Deadline</a:t>
            </a:r>
            <a:endParaRPr b="1" sz="1200">
              <a:solidFill>
                <a:srgbClr val="FFFFFF"/>
              </a:solidFill>
              <a:latin typeface="PT Sans Narrow"/>
              <a:ea typeface="PT Sans Narrow"/>
              <a:cs typeface="PT Sans Narrow"/>
              <a:sym typeface="PT Sans Narrow"/>
            </a:endParaRPr>
          </a:p>
        </p:txBody>
      </p:sp>
      <p:sp>
        <p:nvSpPr>
          <p:cNvPr id="123" name="Google Shape;123;p17"/>
          <p:cNvSpPr/>
          <p:nvPr/>
        </p:nvSpPr>
        <p:spPr>
          <a:xfrm>
            <a:off x="4501225" y="6993850"/>
            <a:ext cx="1124700" cy="2064000"/>
          </a:xfrm>
          <a:prstGeom prst="rect">
            <a:avLst/>
          </a:prstGeom>
          <a:solidFill>
            <a:srgbClr val="6AA84F"/>
          </a:solidFill>
          <a:ln>
            <a:noFill/>
          </a:ln>
        </p:spPr>
        <p:txBody>
          <a:bodyPr anchorCtr="0" anchor="t" bIns="0" lIns="91425" spcFirstLastPara="1" rIns="91425" wrap="square" tIns="0">
            <a:noAutofit/>
          </a:bodyPr>
          <a:lstStyle/>
          <a:p>
            <a:pPr indent="0" lvl="0" marL="0" rtl="0" algn="l">
              <a:spcBef>
                <a:spcPts val="0"/>
              </a:spcBef>
              <a:spcAft>
                <a:spcPts val="0"/>
              </a:spcAft>
              <a:buNone/>
            </a:pPr>
            <a:r>
              <a:t/>
            </a:r>
            <a:endParaRPr b="1"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t/>
            </a:r>
            <a:endParaRPr b="1"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b="1" lang="en" sz="1200">
                <a:solidFill>
                  <a:srgbClr val="FFFFFF"/>
                </a:solidFill>
                <a:latin typeface="PT Sans Narrow"/>
                <a:ea typeface="PT Sans Narrow"/>
                <a:cs typeface="PT Sans Narrow"/>
                <a:sym typeface="PT Sans Narrow"/>
              </a:rPr>
              <a:t>PROACTIVELY SUPPORT STUDENTS &amp; FAMILIES TO COMPLETE  </a:t>
            </a:r>
            <a:endParaRPr sz="1200">
              <a:solidFill>
                <a:srgbClr val="FFFFFF"/>
              </a:solidFill>
              <a:latin typeface="PT Sans Narrow"/>
              <a:ea typeface="PT Sans Narrow"/>
              <a:cs typeface="PT Sans Narrow"/>
              <a:sym typeface="PT Sans Narrow"/>
            </a:endParaRPr>
          </a:p>
          <a:p>
            <a:pPr indent="0" lvl="0" marL="0" rtl="0" algn="l">
              <a:spcBef>
                <a:spcPts val="0"/>
              </a:spcBef>
              <a:spcAft>
                <a:spcPts val="0"/>
              </a:spcAft>
              <a:buNone/>
            </a:pPr>
            <a:r>
              <a:rPr i="1" lang="en" sz="1200">
                <a:solidFill>
                  <a:schemeClr val="dk1"/>
                </a:solidFill>
                <a:latin typeface="PT Sans Narrow"/>
                <a:ea typeface="PT Sans Narrow"/>
                <a:cs typeface="PT Sans Narrow"/>
                <a:sym typeface="PT Sans Narrow"/>
              </a:rPr>
              <a:t>January-March </a:t>
            </a:r>
            <a:endParaRPr b="1" sz="1200">
              <a:solidFill>
                <a:srgbClr val="FFFFFF"/>
              </a:solidFill>
              <a:latin typeface="PT Sans Narrow"/>
              <a:ea typeface="PT Sans Narrow"/>
              <a:cs typeface="PT Sans Narrow"/>
              <a:sym typeface="PT Sans Narrow"/>
            </a:endParaRPr>
          </a:p>
        </p:txBody>
      </p:sp>
      <p:cxnSp>
        <p:nvCxnSpPr>
          <p:cNvPr id="124" name="Google Shape;124;p17"/>
          <p:cNvCxnSpPr/>
          <p:nvPr/>
        </p:nvCxnSpPr>
        <p:spPr>
          <a:xfrm>
            <a:off x="1134863" y="-5389"/>
            <a:ext cx="0" cy="1714200"/>
          </a:xfrm>
          <a:prstGeom prst="straightConnector1">
            <a:avLst/>
          </a:prstGeom>
          <a:noFill/>
          <a:ln cap="flat" cmpd="sng" w="114300">
            <a:solidFill>
              <a:srgbClr val="595959"/>
            </a:solidFill>
            <a:prstDash val="solid"/>
            <a:round/>
            <a:headEnd len="med" w="med" type="none"/>
            <a:tailEnd len="med" w="med" type="none"/>
          </a:ln>
        </p:spPr>
      </p:cxnSp>
      <p:sp>
        <p:nvSpPr>
          <p:cNvPr id="125" name="Google Shape;125;p17"/>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4</a:t>
            </a:r>
            <a:endParaRPr b="1" sz="2500">
              <a:solidFill>
                <a:srgbClr val="999999"/>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p:nvPr/>
        </p:nvSpPr>
        <p:spPr>
          <a:xfrm>
            <a:off x="0" y="5976038"/>
            <a:ext cx="7268100" cy="546900"/>
          </a:xfrm>
          <a:prstGeom prst="rect">
            <a:avLst/>
          </a:prstGeom>
          <a:solidFill>
            <a:srgbClr val="6AA84F"/>
          </a:solidFill>
          <a:ln>
            <a:noFill/>
          </a:ln>
        </p:spPr>
        <p:txBody>
          <a:bodyPr anchorCtr="0" anchor="ctr" bIns="91425" lIns="457200"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FFFFFF"/>
                </a:solidFill>
                <a:latin typeface="Montserrat"/>
                <a:ea typeface="Montserrat"/>
                <a:cs typeface="Montserrat"/>
                <a:sym typeface="Montserrat"/>
              </a:rPr>
              <a:t>PROACTIVELY SUPPORT STUDENTS &amp; FAMILIES TO COMPLETE  </a:t>
            </a:r>
            <a:endParaRPr sz="1600">
              <a:solidFill>
                <a:srgbClr val="FFFFFF"/>
              </a:solidFill>
              <a:latin typeface="Montserrat"/>
              <a:ea typeface="Montserrat"/>
              <a:cs typeface="Montserrat"/>
              <a:sym typeface="Montserrat"/>
            </a:endParaRPr>
          </a:p>
          <a:p>
            <a:pPr indent="0" lvl="0" marL="0" rtl="0" algn="l">
              <a:spcBef>
                <a:spcPts val="0"/>
              </a:spcBef>
              <a:spcAft>
                <a:spcPts val="0"/>
              </a:spcAft>
              <a:buNone/>
            </a:pPr>
            <a:r>
              <a:rPr b="1" i="1" lang="en">
                <a:solidFill>
                  <a:schemeClr val="dk1"/>
                </a:solidFill>
                <a:latin typeface="Montserrat"/>
                <a:ea typeface="Montserrat"/>
                <a:cs typeface="Montserrat"/>
                <a:sym typeface="Montserrat"/>
              </a:rPr>
              <a:t>October &amp; January-March CalGrant Deadline         		 </a:t>
            </a:r>
            <a:r>
              <a:rPr b="1" lang="en">
                <a:solidFill>
                  <a:srgbClr val="FFFFFF"/>
                </a:solidFill>
                <a:latin typeface="Montserrat"/>
                <a:ea typeface="Montserrat"/>
                <a:cs typeface="Montserrat"/>
                <a:sym typeface="Montserrat"/>
              </a:rPr>
              <a:t>PAGES 18-21 </a:t>
            </a:r>
            <a:endParaRPr b="1" i="1">
              <a:solidFill>
                <a:schemeClr val="dk1"/>
              </a:solidFill>
              <a:latin typeface="Montserrat"/>
              <a:ea typeface="Montserrat"/>
              <a:cs typeface="Montserrat"/>
              <a:sym typeface="Montserrat"/>
            </a:endParaRPr>
          </a:p>
        </p:txBody>
      </p:sp>
      <p:sp>
        <p:nvSpPr>
          <p:cNvPr id="131" name="Google Shape;131;p18"/>
          <p:cNvSpPr/>
          <p:nvPr/>
        </p:nvSpPr>
        <p:spPr>
          <a:xfrm>
            <a:off x="0" y="7639000"/>
            <a:ext cx="7268100" cy="546900"/>
          </a:xfrm>
          <a:prstGeom prst="rect">
            <a:avLst/>
          </a:prstGeom>
          <a:solidFill>
            <a:srgbClr val="E69138"/>
          </a:solidFill>
          <a:ln>
            <a:noFill/>
          </a:ln>
        </p:spPr>
        <p:txBody>
          <a:bodyPr anchorCtr="0" anchor="ctr" bIns="91425" lIns="457200"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FFFFFF"/>
                </a:solidFill>
                <a:latin typeface="Montserrat"/>
                <a:ea typeface="Montserrat"/>
                <a:cs typeface="Montserrat"/>
                <a:sym typeface="Montserrat"/>
              </a:rPr>
              <a:t>MATCH IT UP AS YOU GO!</a:t>
            </a:r>
            <a:endParaRPr b="1" sz="1600">
              <a:solidFill>
                <a:srgbClr val="FFFFFF"/>
              </a:solidFill>
              <a:latin typeface="Montserrat"/>
              <a:ea typeface="Montserrat"/>
              <a:cs typeface="Montserrat"/>
              <a:sym typeface="Montserrat"/>
            </a:endParaRPr>
          </a:p>
          <a:p>
            <a:pPr indent="0" lvl="0" marL="0" rtl="0" algn="l">
              <a:spcBef>
                <a:spcPts val="0"/>
              </a:spcBef>
              <a:spcAft>
                <a:spcPts val="0"/>
              </a:spcAft>
              <a:buNone/>
            </a:pPr>
            <a:r>
              <a:rPr b="1" i="1" lang="en">
                <a:solidFill>
                  <a:schemeClr val="dk1"/>
                </a:solidFill>
                <a:latin typeface="Montserrat"/>
                <a:ea typeface="Montserrat"/>
                <a:cs typeface="Montserrat"/>
                <a:sym typeface="Montserrat"/>
              </a:rPr>
              <a:t>October - March CalGrant Deadline    			       		        </a:t>
            </a:r>
            <a:r>
              <a:rPr b="1" lang="en">
                <a:solidFill>
                  <a:srgbClr val="FFFFFF"/>
                </a:solidFill>
                <a:latin typeface="Montserrat"/>
                <a:ea typeface="Montserrat"/>
                <a:cs typeface="Montserrat"/>
                <a:sym typeface="Montserrat"/>
              </a:rPr>
              <a:t>PAGE 22</a:t>
            </a:r>
            <a:endParaRPr b="1" i="1">
              <a:solidFill>
                <a:schemeClr val="dk1"/>
              </a:solidFill>
              <a:latin typeface="Montserrat"/>
              <a:ea typeface="Montserrat"/>
              <a:cs typeface="Montserrat"/>
              <a:sym typeface="Montserrat"/>
            </a:endParaRPr>
          </a:p>
        </p:txBody>
      </p:sp>
      <p:sp>
        <p:nvSpPr>
          <p:cNvPr id="132" name="Google Shape;132;p18"/>
          <p:cNvSpPr/>
          <p:nvPr/>
        </p:nvSpPr>
        <p:spPr>
          <a:xfrm>
            <a:off x="0" y="3771688"/>
            <a:ext cx="7268100" cy="546900"/>
          </a:xfrm>
          <a:prstGeom prst="rect">
            <a:avLst/>
          </a:prstGeom>
          <a:solidFill>
            <a:srgbClr val="6D9EEB"/>
          </a:solidFill>
          <a:ln>
            <a:noFill/>
          </a:ln>
        </p:spPr>
        <p:txBody>
          <a:bodyPr anchorCtr="0" anchor="ctr" bIns="91425" lIns="457200"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FFFFFF"/>
                </a:solidFill>
                <a:latin typeface="Montserrat"/>
                <a:ea typeface="Montserrat"/>
                <a:cs typeface="Montserrat"/>
                <a:sym typeface="Montserrat"/>
              </a:rPr>
              <a:t>EMBRACE DATA ROUTINES TO PROVIDE TARGETED SUPPORTS  </a:t>
            </a:r>
            <a:endParaRPr sz="1600">
              <a:solidFill>
                <a:srgbClr val="FFFFFF"/>
              </a:solidFill>
              <a:latin typeface="Montserrat"/>
              <a:ea typeface="Montserrat"/>
              <a:cs typeface="Montserrat"/>
              <a:sym typeface="Montserrat"/>
            </a:endParaRPr>
          </a:p>
          <a:p>
            <a:pPr indent="0" lvl="0" marL="0" rtl="0" algn="l">
              <a:spcBef>
                <a:spcPts val="0"/>
              </a:spcBef>
              <a:spcAft>
                <a:spcPts val="0"/>
              </a:spcAft>
              <a:buNone/>
            </a:pPr>
            <a:r>
              <a:rPr b="1" i="1" lang="en">
                <a:solidFill>
                  <a:schemeClr val="dk1"/>
                </a:solidFill>
                <a:latin typeface="Montserrat"/>
                <a:ea typeface="Montserrat"/>
                <a:cs typeface="Montserrat"/>
                <a:sym typeface="Montserrat"/>
              </a:rPr>
              <a:t>September - March CalGrant Deadline   				  </a:t>
            </a:r>
            <a:r>
              <a:rPr b="1" lang="en">
                <a:solidFill>
                  <a:srgbClr val="FFFFFF"/>
                </a:solidFill>
                <a:latin typeface="Montserrat"/>
                <a:ea typeface="Montserrat"/>
                <a:cs typeface="Montserrat"/>
                <a:sym typeface="Montserrat"/>
              </a:rPr>
              <a:t>PAGES 10-17 </a:t>
            </a:r>
            <a:endParaRPr b="1" i="1">
              <a:solidFill>
                <a:schemeClr val="dk1"/>
              </a:solidFill>
              <a:latin typeface="Montserrat"/>
              <a:ea typeface="Montserrat"/>
              <a:cs typeface="Montserrat"/>
              <a:sym typeface="Montserrat"/>
            </a:endParaRPr>
          </a:p>
        </p:txBody>
      </p:sp>
      <p:sp>
        <p:nvSpPr>
          <p:cNvPr id="133" name="Google Shape;133;p18"/>
          <p:cNvSpPr/>
          <p:nvPr/>
        </p:nvSpPr>
        <p:spPr>
          <a:xfrm>
            <a:off x="0" y="1905000"/>
            <a:ext cx="7268100" cy="546900"/>
          </a:xfrm>
          <a:prstGeom prst="rect">
            <a:avLst/>
          </a:prstGeom>
          <a:solidFill>
            <a:srgbClr val="8E7CC3"/>
          </a:solidFill>
          <a:ln>
            <a:noFill/>
          </a:ln>
        </p:spPr>
        <p:txBody>
          <a:bodyPr anchorCtr="0" anchor="ctr" bIns="91425" lIns="457200"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FFFFFF"/>
                </a:solidFill>
                <a:latin typeface="Montserrat"/>
                <a:ea typeface="Montserrat"/>
                <a:cs typeface="Montserrat"/>
                <a:sym typeface="Montserrat"/>
              </a:rPr>
              <a:t>SHARE THE “WHY” &amp; PUSH FOR EARLY COMPLETION </a:t>
            </a:r>
            <a:endParaRPr b="1" sz="1600">
              <a:solidFill>
                <a:srgbClr val="FFFFFF"/>
              </a:solidFill>
              <a:latin typeface="Montserrat"/>
              <a:ea typeface="Montserrat"/>
              <a:cs typeface="Montserrat"/>
              <a:sym typeface="Montserrat"/>
            </a:endParaRPr>
          </a:p>
          <a:p>
            <a:pPr indent="0" lvl="0" marL="0" rtl="0" algn="l">
              <a:spcBef>
                <a:spcPts val="0"/>
              </a:spcBef>
              <a:spcAft>
                <a:spcPts val="0"/>
              </a:spcAft>
              <a:buNone/>
            </a:pPr>
            <a:r>
              <a:rPr b="1" i="1" lang="en">
                <a:solidFill>
                  <a:schemeClr val="dk1"/>
                </a:solidFill>
                <a:latin typeface="Montserrat"/>
                <a:ea typeface="Montserrat"/>
                <a:cs typeface="Montserrat"/>
                <a:sym typeface="Montserrat"/>
              </a:rPr>
              <a:t>September - Early October					    		     </a:t>
            </a:r>
            <a:r>
              <a:rPr b="1" lang="en">
                <a:solidFill>
                  <a:schemeClr val="lt1"/>
                </a:solidFill>
                <a:latin typeface="Montserrat"/>
                <a:ea typeface="Montserrat"/>
                <a:cs typeface="Montserrat"/>
                <a:sym typeface="Montserrat"/>
              </a:rPr>
              <a:t>PAGES 6-9</a:t>
            </a:r>
            <a:endParaRPr b="1" sz="1200">
              <a:solidFill>
                <a:schemeClr val="dk1"/>
              </a:solidFill>
              <a:latin typeface="Montserrat"/>
              <a:ea typeface="Montserrat"/>
              <a:cs typeface="Montserrat"/>
              <a:sym typeface="Montserrat"/>
            </a:endParaRPr>
          </a:p>
        </p:txBody>
      </p:sp>
      <p:sp>
        <p:nvSpPr>
          <p:cNvPr id="134" name="Google Shape;134;p18"/>
          <p:cNvSpPr txBox="1"/>
          <p:nvPr/>
        </p:nvSpPr>
        <p:spPr>
          <a:xfrm>
            <a:off x="-150" y="0"/>
            <a:ext cx="7772400" cy="1564200"/>
          </a:xfrm>
          <a:prstGeom prst="rect">
            <a:avLst/>
          </a:prstGeom>
          <a:solidFill>
            <a:srgbClr val="A4C2F4">
              <a:alpha val="47490"/>
            </a:srgbClr>
          </a:solidFill>
          <a:ln>
            <a:noFill/>
          </a:ln>
        </p:spPr>
        <p:txBody>
          <a:bodyPr anchorCtr="0" anchor="ctr" bIns="45700" lIns="182875" spcFirstLastPara="1" rIns="182875" wrap="square" tIns="45700">
            <a:noAutofit/>
          </a:bodyPr>
          <a:lstStyle/>
          <a:p>
            <a:pPr indent="0" lvl="0" marL="0" marR="0" rtl="0" algn="ctr">
              <a:lnSpc>
                <a:spcPct val="100000"/>
              </a:lnSpc>
              <a:spcBef>
                <a:spcPts val="0"/>
              </a:spcBef>
              <a:spcAft>
                <a:spcPts val="0"/>
              </a:spcAft>
              <a:buClr>
                <a:srgbClr val="000000"/>
              </a:buClr>
              <a:buSzPts val="2875"/>
              <a:buFont typeface="Montserrat"/>
              <a:buNone/>
            </a:pPr>
            <a:r>
              <a:t/>
            </a:r>
            <a:endParaRPr sz="4600"/>
          </a:p>
        </p:txBody>
      </p:sp>
      <p:sp>
        <p:nvSpPr>
          <p:cNvPr id="135" name="Google Shape;135;p18"/>
          <p:cNvSpPr txBox="1"/>
          <p:nvPr/>
        </p:nvSpPr>
        <p:spPr>
          <a:xfrm>
            <a:off x="2580979" y="545700"/>
            <a:ext cx="4752900" cy="612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50"/>
              <a:buFont typeface="Montserrat"/>
              <a:buNone/>
            </a:pPr>
            <a:r>
              <a:rPr lang="en" sz="6600">
                <a:latin typeface="Montserrat"/>
                <a:ea typeface="Montserrat"/>
                <a:cs typeface="Montserrat"/>
                <a:sym typeface="Montserrat"/>
              </a:rPr>
              <a:t>STEPS</a:t>
            </a:r>
            <a:endParaRPr/>
          </a:p>
        </p:txBody>
      </p:sp>
      <p:sp>
        <p:nvSpPr>
          <p:cNvPr id="136" name="Google Shape;136;p18"/>
          <p:cNvSpPr txBox="1"/>
          <p:nvPr/>
        </p:nvSpPr>
        <p:spPr>
          <a:xfrm>
            <a:off x="2456550" y="182525"/>
            <a:ext cx="4752900" cy="18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400"/>
              <a:buFont typeface="Arial"/>
              <a:buNone/>
            </a:pPr>
            <a:r>
              <a:rPr lang="en" sz="1600">
                <a:latin typeface="Montserrat"/>
                <a:ea typeface="Montserrat"/>
                <a:cs typeface="Montserrat"/>
                <a:sym typeface="Montserrat"/>
              </a:rPr>
              <a:t>HIGH LEVERAGE PRACTICES FOR IMPROVING FINANCIAL AID COMPLETION</a:t>
            </a:r>
            <a:endParaRPr b="0" i="0" sz="1600" u="none" cap="none" strike="noStrike">
              <a:solidFill>
                <a:srgbClr val="000000"/>
              </a:solidFill>
              <a:latin typeface="Montserrat"/>
              <a:ea typeface="Montserrat"/>
              <a:cs typeface="Montserrat"/>
              <a:sym typeface="Montserrat"/>
            </a:endParaRPr>
          </a:p>
        </p:txBody>
      </p:sp>
      <p:sp>
        <p:nvSpPr>
          <p:cNvPr id="137" name="Google Shape;137;p18"/>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5</a:t>
            </a:r>
            <a:endParaRPr b="1" sz="2500">
              <a:solidFill>
                <a:srgbClr val="999999"/>
              </a:solidFill>
              <a:latin typeface="Montserrat"/>
              <a:ea typeface="Montserrat"/>
              <a:cs typeface="Montserrat"/>
              <a:sym typeface="Montserrat"/>
            </a:endParaRPr>
          </a:p>
        </p:txBody>
      </p:sp>
      <p:grpSp>
        <p:nvGrpSpPr>
          <p:cNvPr id="138" name="Google Shape;138;p18"/>
          <p:cNvGrpSpPr/>
          <p:nvPr/>
        </p:nvGrpSpPr>
        <p:grpSpPr>
          <a:xfrm>
            <a:off x="857888" y="2538898"/>
            <a:ext cx="265200" cy="329700"/>
            <a:chOff x="857888" y="2667298"/>
            <a:chExt cx="265200" cy="329700"/>
          </a:xfrm>
        </p:grpSpPr>
        <p:sp>
          <p:nvSpPr>
            <p:cNvPr id="139" name="Google Shape;139;p18"/>
            <p:cNvSpPr/>
            <p:nvPr/>
          </p:nvSpPr>
          <p:spPr>
            <a:xfrm>
              <a:off x="857888" y="2699548"/>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40" name="Google Shape;140;p18"/>
            <p:cNvSpPr txBox="1"/>
            <p:nvPr/>
          </p:nvSpPr>
          <p:spPr>
            <a:xfrm>
              <a:off x="857888" y="2667298"/>
              <a:ext cx="265200" cy="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1</a:t>
              </a:r>
              <a:endParaRPr b="1" sz="1300">
                <a:latin typeface="Montserrat"/>
                <a:ea typeface="Montserrat"/>
                <a:cs typeface="Montserrat"/>
                <a:sym typeface="Montserrat"/>
              </a:endParaRPr>
            </a:p>
          </p:txBody>
        </p:sp>
      </p:grpSp>
      <p:grpSp>
        <p:nvGrpSpPr>
          <p:cNvPr id="141" name="Google Shape;141;p18"/>
          <p:cNvGrpSpPr/>
          <p:nvPr/>
        </p:nvGrpSpPr>
        <p:grpSpPr>
          <a:xfrm>
            <a:off x="857888" y="3107261"/>
            <a:ext cx="265200" cy="329700"/>
            <a:chOff x="857888" y="2986373"/>
            <a:chExt cx="265200" cy="329700"/>
          </a:xfrm>
        </p:grpSpPr>
        <p:sp>
          <p:nvSpPr>
            <p:cNvPr id="142" name="Google Shape;142;p18"/>
            <p:cNvSpPr/>
            <p:nvPr/>
          </p:nvSpPr>
          <p:spPr>
            <a:xfrm>
              <a:off x="857888" y="301862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43" name="Google Shape;143;p18"/>
            <p:cNvSpPr txBox="1"/>
            <p:nvPr/>
          </p:nvSpPr>
          <p:spPr>
            <a:xfrm>
              <a:off x="857888" y="2986373"/>
              <a:ext cx="265200" cy="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2</a:t>
              </a:r>
              <a:endParaRPr b="1" sz="1300">
                <a:latin typeface="Montserrat"/>
                <a:ea typeface="Montserrat"/>
                <a:cs typeface="Montserrat"/>
                <a:sym typeface="Montserrat"/>
              </a:endParaRPr>
            </a:p>
          </p:txBody>
        </p:sp>
      </p:grpSp>
      <p:sp>
        <p:nvSpPr>
          <p:cNvPr id="144" name="Google Shape;144;p18"/>
          <p:cNvSpPr txBox="1"/>
          <p:nvPr/>
        </p:nvSpPr>
        <p:spPr>
          <a:xfrm>
            <a:off x="1200150" y="2451900"/>
            <a:ext cx="6067800" cy="50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Share the “Why” with all stakeholders - especially parents/guardians - early and often</a:t>
            </a:r>
            <a:endParaRPr/>
          </a:p>
        </p:txBody>
      </p:sp>
      <p:sp>
        <p:nvSpPr>
          <p:cNvPr id="145" name="Google Shape;145;p18"/>
          <p:cNvSpPr txBox="1"/>
          <p:nvPr/>
        </p:nvSpPr>
        <p:spPr>
          <a:xfrm>
            <a:off x="1200150" y="3031800"/>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Lay the groundwork for families and students to complete FAFSA/Dream Act </a:t>
            </a:r>
            <a:r>
              <a:rPr i="1" lang="en" sz="1300">
                <a:solidFill>
                  <a:schemeClr val="dk1"/>
                </a:solidFill>
                <a:latin typeface="Montserrat"/>
                <a:ea typeface="Montserrat"/>
                <a:cs typeface="Montserrat"/>
                <a:sym typeface="Montserrat"/>
              </a:rPr>
              <a:t>before</a:t>
            </a:r>
            <a:r>
              <a:rPr lang="en" sz="1300">
                <a:solidFill>
                  <a:schemeClr val="dk1"/>
                </a:solidFill>
                <a:latin typeface="Montserrat"/>
                <a:ea typeface="Montserrat"/>
                <a:cs typeface="Montserrat"/>
                <a:sym typeface="Montserrat"/>
              </a:rPr>
              <a:t> college applications </a:t>
            </a:r>
            <a:endParaRPr/>
          </a:p>
        </p:txBody>
      </p:sp>
      <p:sp>
        <p:nvSpPr>
          <p:cNvPr id="146" name="Google Shape;146;p18"/>
          <p:cNvSpPr txBox="1"/>
          <p:nvPr/>
        </p:nvSpPr>
        <p:spPr>
          <a:xfrm>
            <a:off x="1200150" y="4321088"/>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Designate someone who “owns” the running, merging and sharing of California Student Aid Commision (CSAC) data with the team</a:t>
            </a:r>
            <a:endParaRPr sz="1300">
              <a:solidFill>
                <a:schemeClr val="dk1"/>
              </a:solidFill>
              <a:latin typeface="Montserrat"/>
              <a:ea typeface="Montserrat"/>
              <a:cs typeface="Montserrat"/>
              <a:sym typeface="Montserrat"/>
            </a:endParaRPr>
          </a:p>
        </p:txBody>
      </p:sp>
      <p:sp>
        <p:nvSpPr>
          <p:cNvPr id="147" name="Google Shape;147;p18"/>
          <p:cNvSpPr txBox="1"/>
          <p:nvPr/>
        </p:nvSpPr>
        <p:spPr>
          <a:xfrm>
            <a:off x="1200150" y="4880388"/>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Set aims and identify student groups you need to focus on to ensure equity and maximize Cal Grant awardance</a:t>
            </a:r>
            <a:endParaRPr sz="1300">
              <a:solidFill>
                <a:schemeClr val="dk1"/>
              </a:solidFill>
              <a:latin typeface="Montserrat"/>
              <a:ea typeface="Montserrat"/>
              <a:cs typeface="Montserrat"/>
              <a:sym typeface="Montserrat"/>
            </a:endParaRPr>
          </a:p>
        </p:txBody>
      </p:sp>
      <p:sp>
        <p:nvSpPr>
          <p:cNvPr id="148" name="Google Shape;148;p18"/>
          <p:cNvSpPr txBox="1"/>
          <p:nvPr/>
        </p:nvSpPr>
        <p:spPr>
          <a:xfrm>
            <a:off x="1200150" y="5431325"/>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Build routines for ACTING on by-student CSAC data</a:t>
            </a:r>
            <a:endParaRPr sz="1300">
              <a:solidFill>
                <a:schemeClr val="dk1"/>
              </a:solidFill>
              <a:latin typeface="Montserrat"/>
              <a:ea typeface="Montserrat"/>
              <a:cs typeface="Montserrat"/>
              <a:sym typeface="Montserrat"/>
            </a:endParaRPr>
          </a:p>
        </p:txBody>
      </p:sp>
      <p:sp>
        <p:nvSpPr>
          <p:cNvPr id="149" name="Google Shape;149;p18"/>
          <p:cNvSpPr txBox="1"/>
          <p:nvPr/>
        </p:nvSpPr>
        <p:spPr>
          <a:xfrm>
            <a:off x="1200150" y="6537038"/>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Host “Sit &amp; Do” workshops and office hours in October &amp; February (and get families there)</a:t>
            </a:r>
            <a:endParaRPr sz="1300">
              <a:solidFill>
                <a:schemeClr val="dk1"/>
              </a:solidFill>
              <a:latin typeface="Montserrat"/>
              <a:ea typeface="Montserrat"/>
              <a:cs typeface="Montserrat"/>
              <a:sym typeface="Montserrat"/>
            </a:endParaRPr>
          </a:p>
        </p:txBody>
      </p:sp>
      <p:sp>
        <p:nvSpPr>
          <p:cNvPr id="150" name="Google Shape;150;p18"/>
          <p:cNvSpPr txBox="1"/>
          <p:nvPr/>
        </p:nvSpPr>
        <p:spPr>
          <a:xfrm>
            <a:off x="1200150" y="7094800"/>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Provide in-school support for completion</a:t>
            </a:r>
            <a:endParaRPr sz="1300">
              <a:solidFill>
                <a:schemeClr val="dk1"/>
              </a:solidFill>
              <a:latin typeface="Montserrat"/>
              <a:ea typeface="Montserrat"/>
              <a:cs typeface="Montserrat"/>
              <a:sym typeface="Montserrat"/>
            </a:endParaRPr>
          </a:p>
        </p:txBody>
      </p:sp>
      <p:sp>
        <p:nvSpPr>
          <p:cNvPr id="151" name="Google Shape;151;p18"/>
          <p:cNvSpPr txBox="1"/>
          <p:nvPr/>
        </p:nvSpPr>
        <p:spPr>
          <a:xfrm>
            <a:off x="1200150" y="8193700"/>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Designate at least one team member at your </a:t>
            </a:r>
            <a:r>
              <a:rPr i="1" lang="en" sz="1300">
                <a:solidFill>
                  <a:schemeClr val="dk1"/>
                </a:solidFill>
                <a:latin typeface="Montserrat"/>
                <a:ea typeface="Montserrat"/>
                <a:cs typeface="Montserrat"/>
                <a:sym typeface="Montserrat"/>
              </a:rPr>
              <a:t>school </a:t>
            </a:r>
            <a:r>
              <a:rPr lang="en" sz="1300">
                <a:solidFill>
                  <a:schemeClr val="dk1"/>
                </a:solidFill>
                <a:latin typeface="Montserrat"/>
                <a:ea typeface="Montserrat"/>
                <a:cs typeface="Montserrat"/>
                <a:sym typeface="Montserrat"/>
              </a:rPr>
              <a:t>who “owns” the process and start early</a:t>
            </a:r>
            <a:endParaRPr sz="1300">
              <a:solidFill>
                <a:schemeClr val="dk1"/>
              </a:solidFill>
              <a:latin typeface="Montserrat"/>
              <a:ea typeface="Montserrat"/>
              <a:cs typeface="Montserrat"/>
              <a:sym typeface="Montserrat"/>
            </a:endParaRPr>
          </a:p>
        </p:txBody>
      </p:sp>
      <p:sp>
        <p:nvSpPr>
          <p:cNvPr id="152" name="Google Shape;152;p18"/>
          <p:cNvSpPr txBox="1"/>
          <p:nvPr/>
        </p:nvSpPr>
        <p:spPr>
          <a:xfrm>
            <a:off x="1200150" y="9246700"/>
            <a:ext cx="61338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Call CSAC at 1-800-4-FED-AID for help with any particularly tricky cases</a:t>
            </a:r>
            <a:endParaRPr sz="1300">
              <a:solidFill>
                <a:schemeClr val="dk1"/>
              </a:solidFill>
              <a:latin typeface="Montserrat"/>
              <a:ea typeface="Montserrat"/>
              <a:cs typeface="Montserrat"/>
              <a:sym typeface="Montserrat"/>
            </a:endParaRPr>
          </a:p>
        </p:txBody>
      </p:sp>
      <p:sp>
        <p:nvSpPr>
          <p:cNvPr id="153" name="Google Shape;153;p18"/>
          <p:cNvSpPr txBox="1"/>
          <p:nvPr/>
        </p:nvSpPr>
        <p:spPr>
          <a:xfrm>
            <a:off x="1200150" y="8758300"/>
            <a:ext cx="6009300" cy="4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Develop a checklist of common errors and what to do</a:t>
            </a:r>
            <a:endParaRPr sz="1300">
              <a:solidFill>
                <a:schemeClr val="dk1"/>
              </a:solidFill>
              <a:latin typeface="Montserrat"/>
              <a:ea typeface="Montserrat"/>
              <a:cs typeface="Montserrat"/>
              <a:sym typeface="Montserrat"/>
            </a:endParaRPr>
          </a:p>
        </p:txBody>
      </p:sp>
      <p:grpSp>
        <p:nvGrpSpPr>
          <p:cNvPr id="154" name="Google Shape;154;p18"/>
          <p:cNvGrpSpPr/>
          <p:nvPr/>
        </p:nvGrpSpPr>
        <p:grpSpPr>
          <a:xfrm>
            <a:off x="857888" y="4390873"/>
            <a:ext cx="265200" cy="329700"/>
            <a:chOff x="857888" y="2667298"/>
            <a:chExt cx="265200" cy="329700"/>
          </a:xfrm>
        </p:grpSpPr>
        <p:sp>
          <p:nvSpPr>
            <p:cNvPr id="155" name="Google Shape;155;p18"/>
            <p:cNvSpPr/>
            <p:nvPr/>
          </p:nvSpPr>
          <p:spPr>
            <a:xfrm>
              <a:off x="857888" y="2699548"/>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56" name="Google Shape;156;p18"/>
            <p:cNvSpPr txBox="1"/>
            <p:nvPr/>
          </p:nvSpPr>
          <p:spPr>
            <a:xfrm>
              <a:off x="857888" y="2667298"/>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3</a:t>
              </a:r>
              <a:endParaRPr b="1" sz="1300">
                <a:latin typeface="Montserrat"/>
                <a:ea typeface="Montserrat"/>
                <a:cs typeface="Montserrat"/>
                <a:sym typeface="Montserrat"/>
              </a:endParaRPr>
            </a:p>
          </p:txBody>
        </p:sp>
      </p:grpSp>
      <p:grpSp>
        <p:nvGrpSpPr>
          <p:cNvPr id="157" name="Google Shape;157;p18"/>
          <p:cNvGrpSpPr/>
          <p:nvPr/>
        </p:nvGrpSpPr>
        <p:grpSpPr>
          <a:xfrm>
            <a:off x="857888" y="4959236"/>
            <a:ext cx="265200" cy="329700"/>
            <a:chOff x="857888" y="2986373"/>
            <a:chExt cx="265200" cy="329700"/>
          </a:xfrm>
        </p:grpSpPr>
        <p:sp>
          <p:nvSpPr>
            <p:cNvPr id="158" name="Google Shape;158;p18"/>
            <p:cNvSpPr/>
            <p:nvPr/>
          </p:nvSpPr>
          <p:spPr>
            <a:xfrm>
              <a:off x="857888" y="301862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59" name="Google Shape;159;p18"/>
            <p:cNvSpPr txBox="1"/>
            <p:nvPr/>
          </p:nvSpPr>
          <p:spPr>
            <a:xfrm>
              <a:off x="857888" y="2986373"/>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4</a:t>
              </a:r>
              <a:endParaRPr b="1" sz="1300">
                <a:latin typeface="Montserrat"/>
                <a:ea typeface="Montserrat"/>
                <a:cs typeface="Montserrat"/>
                <a:sym typeface="Montserrat"/>
              </a:endParaRPr>
            </a:p>
          </p:txBody>
        </p:sp>
      </p:grpSp>
      <p:grpSp>
        <p:nvGrpSpPr>
          <p:cNvPr id="160" name="Google Shape;160;p18"/>
          <p:cNvGrpSpPr/>
          <p:nvPr/>
        </p:nvGrpSpPr>
        <p:grpSpPr>
          <a:xfrm>
            <a:off x="857888" y="5520823"/>
            <a:ext cx="265200" cy="329700"/>
            <a:chOff x="857888" y="3283823"/>
            <a:chExt cx="265200" cy="329700"/>
          </a:xfrm>
        </p:grpSpPr>
        <p:sp>
          <p:nvSpPr>
            <p:cNvPr id="161" name="Google Shape;161;p18"/>
            <p:cNvSpPr/>
            <p:nvPr/>
          </p:nvSpPr>
          <p:spPr>
            <a:xfrm>
              <a:off x="857888" y="331607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ctr">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62" name="Google Shape;162;p18"/>
            <p:cNvSpPr txBox="1"/>
            <p:nvPr/>
          </p:nvSpPr>
          <p:spPr>
            <a:xfrm>
              <a:off x="857888" y="3283823"/>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5</a:t>
              </a:r>
              <a:endParaRPr b="1" sz="1300">
                <a:latin typeface="Montserrat"/>
                <a:ea typeface="Montserrat"/>
                <a:cs typeface="Montserrat"/>
                <a:sym typeface="Montserrat"/>
              </a:endParaRPr>
            </a:p>
          </p:txBody>
        </p:sp>
      </p:grpSp>
      <p:grpSp>
        <p:nvGrpSpPr>
          <p:cNvPr id="163" name="Google Shape;163;p18"/>
          <p:cNvGrpSpPr/>
          <p:nvPr/>
        </p:nvGrpSpPr>
        <p:grpSpPr>
          <a:xfrm>
            <a:off x="857888" y="6612511"/>
            <a:ext cx="265200" cy="329700"/>
            <a:chOff x="857888" y="2986373"/>
            <a:chExt cx="265200" cy="329700"/>
          </a:xfrm>
        </p:grpSpPr>
        <p:sp>
          <p:nvSpPr>
            <p:cNvPr id="164" name="Google Shape;164;p18"/>
            <p:cNvSpPr/>
            <p:nvPr/>
          </p:nvSpPr>
          <p:spPr>
            <a:xfrm>
              <a:off x="857888" y="301862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65" name="Google Shape;165;p18"/>
            <p:cNvSpPr txBox="1"/>
            <p:nvPr/>
          </p:nvSpPr>
          <p:spPr>
            <a:xfrm>
              <a:off x="857888" y="2986373"/>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6</a:t>
              </a:r>
              <a:endParaRPr b="1" sz="1300">
                <a:latin typeface="Montserrat"/>
                <a:ea typeface="Montserrat"/>
                <a:cs typeface="Montserrat"/>
                <a:sym typeface="Montserrat"/>
              </a:endParaRPr>
            </a:p>
          </p:txBody>
        </p:sp>
      </p:grpSp>
      <p:grpSp>
        <p:nvGrpSpPr>
          <p:cNvPr id="166" name="Google Shape;166;p18"/>
          <p:cNvGrpSpPr/>
          <p:nvPr/>
        </p:nvGrpSpPr>
        <p:grpSpPr>
          <a:xfrm>
            <a:off x="857888" y="7170248"/>
            <a:ext cx="265200" cy="329700"/>
            <a:chOff x="857888" y="3283823"/>
            <a:chExt cx="265200" cy="329700"/>
          </a:xfrm>
        </p:grpSpPr>
        <p:sp>
          <p:nvSpPr>
            <p:cNvPr id="167" name="Google Shape;167;p18"/>
            <p:cNvSpPr/>
            <p:nvPr/>
          </p:nvSpPr>
          <p:spPr>
            <a:xfrm>
              <a:off x="857888" y="331607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68" name="Google Shape;168;p18"/>
            <p:cNvSpPr txBox="1"/>
            <p:nvPr/>
          </p:nvSpPr>
          <p:spPr>
            <a:xfrm>
              <a:off x="857888" y="3283823"/>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7</a:t>
              </a:r>
              <a:endParaRPr b="1" sz="1300">
                <a:latin typeface="Montserrat"/>
                <a:ea typeface="Montserrat"/>
                <a:cs typeface="Montserrat"/>
                <a:sym typeface="Montserrat"/>
              </a:endParaRPr>
            </a:p>
          </p:txBody>
        </p:sp>
      </p:grpSp>
      <p:grpSp>
        <p:nvGrpSpPr>
          <p:cNvPr id="169" name="Google Shape;169;p18"/>
          <p:cNvGrpSpPr/>
          <p:nvPr/>
        </p:nvGrpSpPr>
        <p:grpSpPr>
          <a:xfrm>
            <a:off x="857888" y="8265773"/>
            <a:ext cx="265200" cy="329700"/>
            <a:chOff x="857888" y="2667298"/>
            <a:chExt cx="265200" cy="329700"/>
          </a:xfrm>
        </p:grpSpPr>
        <p:sp>
          <p:nvSpPr>
            <p:cNvPr id="170" name="Google Shape;170;p18"/>
            <p:cNvSpPr/>
            <p:nvPr/>
          </p:nvSpPr>
          <p:spPr>
            <a:xfrm>
              <a:off x="857888" y="2699548"/>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71" name="Google Shape;171;p18"/>
            <p:cNvSpPr txBox="1"/>
            <p:nvPr/>
          </p:nvSpPr>
          <p:spPr>
            <a:xfrm>
              <a:off x="857888" y="2667298"/>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8</a:t>
              </a:r>
              <a:endParaRPr b="1" sz="1300">
                <a:latin typeface="Montserrat"/>
                <a:ea typeface="Montserrat"/>
                <a:cs typeface="Montserrat"/>
                <a:sym typeface="Montserrat"/>
              </a:endParaRPr>
            </a:p>
          </p:txBody>
        </p:sp>
      </p:grpSp>
      <p:grpSp>
        <p:nvGrpSpPr>
          <p:cNvPr id="172" name="Google Shape;172;p18"/>
          <p:cNvGrpSpPr/>
          <p:nvPr/>
        </p:nvGrpSpPr>
        <p:grpSpPr>
          <a:xfrm>
            <a:off x="857888" y="8834136"/>
            <a:ext cx="265200" cy="329700"/>
            <a:chOff x="857888" y="2986373"/>
            <a:chExt cx="265200" cy="329700"/>
          </a:xfrm>
        </p:grpSpPr>
        <p:sp>
          <p:nvSpPr>
            <p:cNvPr id="173" name="Google Shape;173;p18"/>
            <p:cNvSpPr/>
            <p:nvPr/>
          </p:nvSpPr>
          <p:spPr>
            <a:xfrm>
              <a:off x="857888" y="301862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74" name="Google Shape;174;p18"/>
            <p:cNvSpPr txBox="1"/>
            <p:nvPr/>
          </p:nvSpPr>
          <p:spPr>
            <a:xfrm>
              <a:off x="857888" y="2986373"/>
              <a:ext cx="265200" cy="32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9</a:t>
              </a:r>
              <a:endParaRPr b="1" sz="1300">
                <a:latin typeface="Montserrat"/>
                <a:ea typeface="Montserrat"/>
                <a:cs typeface="Montserrat"/>
                <a:sym typeface="Montserrat"/>
              </a:endParaRPr>
            </a:p>
          </p:txBody>
        </p:sp>
      </p:grpSp>
      <p:grpSp>
        <p:nvGrpSpPr>
          <p:cNvPr id="175" name="Google Shape;175;p18"/>
          <p:cNvGrpSpPr/>
          <p:nvPr/>
        </p:nvGrpSpPr>
        <p:grpSpPr>
          <a:xfrm>
            <a:off x="857888" y="9319523"/>
            <a:ext cx="265200" cy="329700"/>
            <a:chOff x="857888" y="3283823"/>
            <a:chExt cx="265200" cy="329700"/>
          </a:xfrm>
        </p:grpSpPr>
        <p:sp>
          <p:nvSpPr>
            <p:cNvPr id="176" name="Google Shape;176;p18"/>
            <p:cNvSpPr/>
            <p:nvPr/>
          </p:nvSpPr>
          <p:spPr>
            <a:xfrm>
              <a:off x="857888" y="3316073"/>
              <a:ext cx="265200" cy="2652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77" name="Google Shape;177;p18"/>
            <p:cNvSpPr txBox="1"/>
            <p:nvPr/>
          </p:nvSpPr>
          <p:spPr>
            <a:xfrm>
              <a:off x="857888" y="3283823"/>
              <a:ext cx="265200" cy="32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sz="1300">
                  <a:latin typeface="Montserrat"/>
                  <a:ea typeface="Montserrat"/>
                  <a:cs typeface="Montserrat"/>
                  <a:sym typeface="Montserrat"/>
                </a:rPr>
                <a:t>10</a:t>
              </a:r>
              <a:endParaRPr b="1" sz="1300">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nvSpPr>
        <p:spPr>
          <a:xfrm>
            <a:off x="844200" y="2460625"/>
            <a:ext cx="6352500" cy="21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It is important to share with families, students and faculty why FAFSA/Dream Act completion matters, and that there are benefits to completing it early. The most effective schools </a:t>
            </a:r>
            <a:r>
              <a:rPr i="1" lang="en" sz="1200">
                <a:solidFill>
                  <a:schemeClr val="dk1"/>
                </a:solidFill>
                <a:latin typeface="Montserrat"/>
                <a:ea typeface="Montserrat"/>
                <a:cs typeface="Montserrat"/>
                <a:sym typeface="Montserrat"/>
              </a:rPr>
              <a:t>engaged directly with parents/guardians</a:t>
            </a:r>
            <a:r>
              <a:rPr lang="en" sz="1200">
                <a:solidFill>
                  <a:schemeClr val="dk1"/>
                </a:solidFill>
                <a:latin typeface="Montserrat"/>
                <a:ea typeface="Montserrat"/>
                <a:cs typeface="Montserrat"/>
                <a:sym typeface="Montserrat"/>
              </a:rPr>
              <a:t>, and didn’t rely solely on students to carry the message home. Some ways CARPE schools rallied their communities include: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a:solidFill>
                  <a:schemeClr val="dk1"/>
                </a:solidFill>
                <a:latin typeface="Montserrat"/>
                <a:ea typeface="Montserrat"/>
                <a:cs typeface="Montserrat"/>
                <a:sym typeface="Montserrat"/>
              </a:rPr>
              <a:t>Superintendent robocall:</a:t>
            </a:r>
            <a:r>
              <a:rPr lang="en" sz="1200">
                <a:solidFill>
                  <a:schemeClr val="dk1"/>
                </a:solidFill>
                <a:latin typeface="Montserrat"/>
                <a:ea typeface="Montserrat"/>
                <a:cs typeface="Montserrat"/>
                <a:sym typeface="Montserrat"/>
              </a:rPr>
              <a:t> High school leaders in the Downey district asked their Superintendent to record a robocall that was then sent to all families in both English and Spanish at the beginning of the year. Parents receive few calls from the Superintendent, so they listened and over 100 families showed up to their first Financial Aid Parent Night.</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p:txBody>
      </p:sp>
      <p:sp>
        <p:nvSpPr>
          <p:cNvPr id="183" name="Google Shape;183;p19"/>
          <p:cNvSpPr/>
          <p:nvPr/>
        </p:nvSpPr>
        <p:spPr>
          <a:xfrm>
            <a:off x="504300" y="295225"/>
            <a:ext cx="7268100" cy="1190700"/>
          </a:xfrm>
          <a:prstGeom prst="rect">
            <a:avLst/>
          </a:prstGeom>
          <a:solidFill>
            <a:srgbClr val="8E7CC3"/>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3000">
                <a:solidFill>
                  <a:srgbClr val="FFFFFF"/>
                </a:solidFill>
                <a:latin typeface="Montserrat"/>
                <a:ea typeface="Montserrat"/>
                <a:cs typeface="Montserrat"/>
                <a:sym typeface="Montserrat"/>
              </a:rPr>
              <a:t>SHARE THE “WHY” &amp; PUSH FOR EARLY COMPLETION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Early October</a:t>
            </a:r>
            <a:endParaRPr b="1"/>
          </a:p>
        </p:txBody>
      </p:sp>
      <p:sp>
        <p:nvSpPr>
          <p:cNvPr id="184" name="Google Shape;184;p19"/>
          <p:cNvSpPr txBox="1"/>
          <p:nvPr/>
        </p:nvSpPr>
        <p:spPr>
          <a:xfrm>
            <a:off x="-150" y="5029200"/>
            <a:ext cx="7772400" cy="4109700"/>
          </a:xfrm>
          <a:prstGeom prst="rect">
            <a:avLst/>
          </a:prstGeom>
          <a:solidFill>
            <a:srgbClr val="8E7CC3">
              <a:alpha val="31279"/>
            </a:srgbClr>
          </a:solidFill>
          <a:ln>
            <a:noFill/>
          </a:ln>
        </p:spPr>
        <p:txBody>
          <a:bodyPr anchorCtr="0" anchor="ctr" bIns="45700" lIns="457200" spcFirstLastPara="1" rIns="457200" wrap="square" tIns="45700">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Montserrat"/>
                <a:ea typeface="Montserrat"/>
                <a:cs typeface="Montserrat"/>
                <a:sym typeface="Montserrat"/>
              </a:rPr>
              <a:t>“</a:t>
            </a:r>
            <a:r>
              <a:rPr lang="en" sz="1600">
                <a:solidFill>
                  <a:srgbClr val="222222"/>
                </a:solidFill>
                <a:latin typeface="Montserrat"/>
                <a:ea typeface="Montserrat"/>
                <a:cs typeface="Montserrat"/>
                <a:sym typeface="Montserrat"/>
              </a:rPr>
              <a:t>Good Evening, this is Dr. Garcia, the Superintendent of Downey Unified School District. I have an important message for the parents of seniors. We are encouraging all students to fill out and submit their FAFSA or Dream Act application in the month of October. This is because the money is passed out in a “first come, first serve” model and we want to ensure that our students get the most amount of money possible. Both high schools are working hard to support students and parents in their FAFSA or Dream Act application. Please contact the college and career center if you need support and please submit your FAFSA or Dream Act as soon as possible because when the money is gone, the money is gone. Thank you.</a:t>
            </a:r>
            <a:r>
              <a:rPr lang="en"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indent="0" lvl="0" marL="457200" rtl="0" algn="r">
              <a:spcBef>
                <a:spcPts val="0"/>
              </a:spcBef>
              <a:spcAft>
                <a:spcPts val="0"/>
              </a:spcAft>
              <a:buNone/>
            </a:pPr>
            <a:r>
              <a:rPr i="1" lang="en" sz="1600">
                <a:solidFill>
                  <a:schemeClr val="dk1"/>
                </a:solidFill>
                <a:latin typeface="Montserrat"/>
                <a:ea typeface="Montserrat"/>
                <a:cs typeface="Montserrat"/>
                <a:sym typeface="Montserrat"/>
              </a:rPr>
              <a:t>- Downey Superintendent Robocall Message</a:t>
            </a:r>
            <a:endParaRPr i="1" sz="1600">
              <a:solidFill>
                <a:schemeClr val="dk1"/>
              </a:solidFill>
              <a:latin typeface="Montserrat"/>
              <a:ea typeface="Montserrat"/>
              <a:cs typeface="Montserrat"/>
              <a:sym typeface="Montserrat"/>
            </a:endParaRPr>
          </a:p>
        </p:txBody>
      </p:sp>
      <p:sp>
        <p:nvSpPr>
          <p:cNvPr id="185" name="Google Shape;185;p19"/>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6</a:t>
            </a:r>
            <a:endParaRPr b="1" sz="2500">
              <a:solidFill>
                <a:srgbClr val="999999"/>
              </a:solidFill>
              <a:latin typeface="Montserrat"/>
              <a:ea typeface="Montserrat"/>
              <a:cs typeface="Montserrat"/>
              <a:sym typeface="Montserrat"/>
            </a:endParaRPr>
          </a:p>
        </p:txBody>
      </p:sp>
      <p:sp>
        <p:nvSpPr>
          <p:cNvPr id="186" name="Google Shape;186;p19"/>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Shar</a:t>
            </a:r>
            <a:r>
              <a:rPr b="1" lang="en">
                <a:solidFill>
                  <a:schemeClr val="dk1"/>
                </a:solidFill>
                <a:latin typeface="Montserrat"/>
                <a:ea typeface="Montserrat"/>
                <a:cs typeface="Montserrat"/>
                <a:sym typeface="Montserrat"/>
              </a:rPr>
              <a:t>e the “why” with all stakeholders--especially parents--early and often </a:t>
            </a:r>
            <a:endParaRPr/>
          </a:p>
        </p:txBody>
      </p:sp>
      <p:grpSp>
        <p:nvGrpSpPr>
          <p:cNvPr id="187" name="Google Shape;187;p19"/>
          <p:cNvGrpSpPr/>
          <p:nvPr/>
        </p:nvGrpSpPr>
        <p:grpSpPr>
          <a:xfrm>
            <a:off x="844200" y="1679425"/>
            <a:ext cx="628500" cy="781200"/>
            <a:chOff x="844200" y="1679425"/>
            <a:chExt cx="628500" cy="781200"/>
          </a:xfrm>
        </p:grpSpPr>
        <p:sp>
          <p:nvSpPr>
            <p:cNvPr id="188" name="Google Shape;188;p19"/>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189" name="Google Shape;189;p19"/>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1</a:t>
              </a:r>
              <a:endParaRPr b="1" sz="2500">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nvSpPr>
        <p:spPr>
          <a:xfrm>
            <a:off x="886500" y="4724400"/>
            <a:ext cx="63525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E-mails to families and students </a:t>
            </a:r>
            <a:r>
              <a:rPr lang="en" sz="1200">
                <a:solidFill>
                  <a:schemeClr val="dk1"/>
                </a:solidFill>
                <a:latin typeface="Montserrat"/>
                <a:ea typeface="Montserrat"/>
                <a:cs typeface="Montserrat"/>
                <a:sym typeface="Montserrat"/>
              </a:rPr>
              <a:t>with the above information, and a checklist of what to bring to the College Center or upcoming FAFSA workshops.</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School assemblies, class meetings, and announcements </a:t>
            </a:r>
            <a:r>
              <a:rPr lang="en" sz="1200">
                <a:solidFill>
                  <a:schemeClr val="dk1"/>
                </a:solidFill>
                <a:latin typeface="Montserrat"/>
                <a:ea typeface="Montserrat"/>
                <a:cs typeface="Montserrat"/>
                <a:sym typeface="Montserrat"/>
              </a:rPr>
              <a:t>sharing why FAFSA/Dream Act matters and how the school will support students/families. This is also a great time to announce any upcoming raffles for those who complete the form early (prom tickets, yearbooks and gift cards from local businesses were a hit), or kick-off a healthy competition between senior teachers or advisors.</a:t>
            </a:r>
            <a:r>
              <a:rPr b="1" lang="en" sz="1200">
                <a:solidFill>
                  <a:schemeClr val="dk1"/>
                </a:solidFill>
                <a:latin typeface="Montserrat"/>
                <a:ea typeface="Montserrat"/>
                <a:cs typeface="Montserrat"/>
                <a:sym typeface="Montserrat"/>
              </a:rPr>
              <a:t> </a:t>
            </a:r>
            <a:endParaRPr b="1"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Faculty meetings</a:t>
            </a:r>
            <a:r>
              <a:rPr lang="en" sz="1200">
                <a:solidFill>
                  <a:schemeClr val="dk1"/>
                </a:solidFill>
                <a:latin typeface="Montserrat"/>
                <a:ea typeface="Montserrat"/>
                <a:cs typeface="Montserrat"/>
                <a:sym typeface="Montserrat"/>
              </a:rPr>
              <a:t> to ensure faculty know the importance of early financial aid completion, how the school will support it, and provide ways for faculty to get involved (helping at FAFSA workshops, signing their students up for FAFSA workshops/appointments, making it an assignment for their class, supporting and tracking completion for their advisees, etc.)</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i="1" lang="en" sz="1200">
                <a:solidFill>
                  <a:schemeClr val="dk1"/>
                </a:solidFill>
                <a:latin typeface="Montserrat"/>
                <a:ea typeface="Montserrat"/>
                <a:cs typeface="Montserrat"/>
                <a:sym typeface="Montserrat"/>
              </a:rPr>
              <a:t>For Juniors: </a:t>
            </a:r>
            <a:r>
              <a:rPr i="1" lang="en" sz="1200">
                <a:solidFill>
                  <a:schemeClr val="dk1"/>
                </a:solidFill>
                <a:latin typeface="Montserrat"/>
                <a:ea typeface="Montserrat"/>
                <a:cs typeface="Montserrat"/>
                <a:sym typeface="Montserrat"/>
              </a:rPr>
              <a:t>Have them do the </a:t>
            </a:r>
            <a:r>
              <a:rPr i="1" lang="en" sz="1200" u="sng">
                <a:solidFill>
                  <a:srgbClr val="1155CC"/>
                </a:solidFill>
                <a:latin typeface="Montserrat"/>
                <a:ea typeface="Montserrat"/>
                <a:cs typeface="Montserrat"/>
                <a:sym typeface="Montserrat"/>
                <a:hlinkClick r:id="rId3">
                  <a:extLst>
                    <a:ext uri="{A12FA001-AC4F-418D-AE19-62706E023703}">
                      <ahyp:hlinkClr val="tx"/>
                    </a:ext>
                  </a:extLst>
                </a:hlinkClick>
              </a:rPr>
              <a:t>FAFSA Forecaster,</a:t>
            </a:r>
            <a:r>
              <a:rPr i="1" lang="en" sz="1200">
                <a:solidFill>
                  <a:schemeClr val="dk1"/>
                </a:solidFill>
                <a:latin typeface="Montserrat"/>
                <a:ea typeface="Montserrat"/>
                <a:cs typeface="Montserrat"/>
                <a:sym typeface="Montserrat"/>
              </a:rPr>
              <a:t> and encourage Junior parents to file a tax return this year. </a:t>
            </a:r>
            <a:endParaRPr i="1" sz="12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i="1"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i="1" lang="en" sz="1200">
                <a:solidFill>
                  <a:schemeClr val="dk1"/>
                </a:solidFill>
                <a:latin typeface="Montserrat"/>
                <a:ea typeface="Montserrat"/>
                <a:cs typeface="Montserrat"/>
                <a:sym typeface="Montserrat"/>
              </a:rPr>
              <a:t>For Freshmen &amp; Sophomores: </a:t>
            </a:r>
            <a:r>
              <a:rPr i="1" lang="en" sz="1200">
                <a:solidFill>
                  <a:schemeClr val="dk1"/>
                </a:solidFill>
                <a:latin typeface="Montserrat"/>
                <a:ea typeface="Montserrat"/>
                <a:cs typeface="Montserrat"/>
                <a:sym typeface="Montserrat"/>
              </a:rPr>
              <a:t>Make sure they understand the Cal Grant requirements and that their GPA matters.</a:t>
            </a:r>
            <a:endParaRPr/>
          </a:p>
        </p:txBody>
      </p:sp>
      <p:sp>
        <p:nvSpPr>
          <p:cNvPr id="195" name="Google Shape;195;p20"/>
          <p:cNvSpPr/>
          <p:nvPr/>
        </p:nvSpPr>
        <p:spPr>
          <a:xfrm>
            <a:off x="0" y="9391650"/>
            <a:ext cx="7772400" cy="666900"/>
          </a:xfrm>
          <a:prstGeom prst="rect">
            <a:avLst/>
          </a:prstGeom>
          <a:solidFill>
            <a:srgbClr val="8E7CC3"/>
          </a:solidFill>
          <a:ln>
            <a:noFill/>
          </a:ln>
        </p:spPr>
        <p:txBody>
          <a:bodyPr anchorCtr="0" anchor="ctr" bIns="91425" lIns="91425" spcFirstLastPara="1" rIns="612625" wrap="square" tIns="137150">
            <a:noAutofit/>
          </a:bodyPr>
          <a:lstStyle/>
          <a:p>
            <a:pPr indent="0" lvl="0" marL="0" rtl="0" algn="r">
              <a:spcBef>
                <a:spcPts val="0"/>
              </a:spcBef>
              <a:spcAft>
                <a:spcPts val="0"/>
              </a:spcAft>
              <a:buNone/>
            </a:pPr>
            <a:r>
              <a:rPr b="1" lang="en" sz="1600">
                <a:solidFill>
                  <a:srgbClr val="FFFFFF"/>
                </a:solidFill>
                <a:latin typeface="Montserrat"/>
                <a:ea typeface="Montserrat"/>
                <a:cs typeface="Montserrat"/>
                <a:sym typeface="Montserrat"/>
              </a:rPr>
              <a:t>SHARE THE “WHY” &amp; PUSH FOR EARLY COMPLETION </a:t>
            </a:r>
            <a:endParaRPr b="1" sz="16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Early October</a:t>
            </a:r>
            <a:endParaRPr b="1"/>
          </a:p>
        </p:txBody>
      </p:sp>
      <p:pic>
        <p:nvPicPr>
          <p:cNvPr id="196" name="Google Shape;196;p20"/>
          <p:cNvPicPr preferRelativeResize="0"/>
          <p:nvPr/>
        </p:nvPicPr>
        <p:blipFill>
          <a:blip r:embed="rId4">
            <a:alphaModFix/>
          </a:blip>
          <a:stretch>
            <a:fillRect/>
          </a:stretch>
        </p:blipFill>
        <p:spPr>
          <a:xfrm>
            <a:off x="0" y="0"/>
            <a:ext cx="7772401" cy="4371975"/>
          </a:xfrm>
          <a:prstGeom prst="rect">
            <a:avLst/>
          </a:prstGeom>
          <a:noFill/>
          <a:ln>
            <a:noFill/>
          </a:ln>
        </p:spPr>
      </p:pic>
      <p:sp>
        <p:nvSpPr>
          <p:cNvPr id="197" name="Google Shape;197;p20"/>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7</a:t>
            </a:r>
            <a:endParaRPr b="1" sz="250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nvSpPr>
        <p:spPr>
          <a:xfrm>
            <a:off x="844200" y="2460625"/>
            <a:ext cx="6352500" cy="13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Completing the FAFSA or Dream Act is a multi-step process that can be tough for families to navigate on their own, especially if they are immersed in (and overwhelmed by) college applications. CARPE schools shaped the path to make it easier for families to complete the forms early:</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highlight>
                  <a:schemeClr val="lt1"/>
                </a:highlight>
                <a:latin typeface="Montserrat"/>
                <a:ea typeface="Montserrat"/>
                <a:cs typeface="Montserrat"/>
                <a:sym typeface="Montserrat"/>
              </a:rPr>
              <a:t>Help students/families get their FSA ID prior to the October 1st FAFSA opening. </a:t>
            </a:r>
            <a:r>
              <a:rPr lang="en" sz="1200">
                <a:solidFill>
                  <a:schemeClr val="dk1"/>
                </a:solidFill>
                <a:highlight>
                  <a:schemeClr val="lt1"/>
                </a:highlight>
                <a:latin typeface="Montserrat"/>
                <a:ea typeface="Montserrat"/>
                <a:cs typeface="Montserrat"/>
                <a:sym typeface="Montserrat"/>
              </a:rPr>
              <a:t>One CARPE school, International Studies Learning Community (ISLC), had laptops at their senior registration so students and parents could get their FSA ID when they registered for classes. At Warren High School, each senior has a 1-1 with their counselor in September to make sure they are on-track to graduate. During these meetings, counselors helped seniors get their FSA IDs and gave them a checklist of what to bring to upcoming FAFSA workshops for families.</a:t>
            </a:r>
            <a:endParaRPr sz="1200">
              <a:solidFill>
                <a:schemeClr val="dk1"/>
              </a:solidFill>
              <a:highlight>
                <a:schemeClr val="lt1"/>
              </a:highlight>
              <a:latin typeface="Montserrat"/>
              <a:ea typeface="Montserrat"/>
              <a:cs typeface="Montserrat"/>
              <a:sym typeface="Montserrat"/>
            </a:endParaRPr>
          </a:p>
          <a:p>
            <a:pPr indent="0" lvl="0" marL="457200" rtl="0" algn="l">
              <a:spcBef>
                <a:spcPts val="0"/>
              </a:spcBef>
              <a:spcAft>
                <a:spcPts val="0"/>
              </a:spcAft>
              <a:buClr>
                <a:schemeClr val="dk1"/>
              </a:buClr>
              <a:buSzPts val="1100"/>
              <a:buFont typeface="Arial"/>
              <a:buNone/>
            </a:pPr>
            <a:r>
              <a:t/>
            </a:r>
            <a:endParaRPr sz="1200">
              <a:solidFill>
                <a:schemeClr val="dk1"/>
              </a:solidFill>
              <a:highlight>
                <a:schemeClr val="lt1"/>
              </a:highlight>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PT Sans Narrow"/>
              <a:buChar char="❏"/>
            </a:pPr>
            <a:r>
              <a:rPr b="1" lang="en" sz="1200">
                <a:solidFill>
                  <a:schemeClr val="dk1"/>
                </a:solidFill>
                <a:latin typeface="Montserrat"/>
                <a:ea typeface="Montserrat"/>
                <a:cs typeface="Montserrat"/>
                <a:sym typeface="Montserrat"/>
              </a:rPr>
              <a:t>Give students/families an</a:t>
            </a:r>
            <a:r>
              <a:rPr b="1" lang="en" sz="1200" u="sng">
                <a:solidFill>
                  <a:schemeClr val="hlink"/>
                </a:solidFill>
                <a:latin typeface="Montserrat"/>
                <a:ea typeface="Montserrat"/>
                <a:cs typeface="Montserrat"/>
                <a:sym typeface="Montserrat"/>
                <a:hlinkClick r:id="rId3"/>
              </a:rPr>
              <a:t> English or Spanish checklist</a:t>
            </a:r>
            <a:r>
              <a:rPr b="1" lang="en" sz="1200">
                <a:solidFill>
                  <a:schemeClr val="dk1"/>
                </a:solidFill>
                <a:latin typeface="Montserrat"/>
                <a:ea typeface="Montserrat"/>
                <a:cs typeface="Montserrat"/>
                <a:sym typeface="Montserrat"/>
              </a:rPr>
              <a:t> of </a:t>
            </a:r>
            <a:r>
              <a:rPr b="1" i="1" lang="en" sz="1200">
                <a:solidFill>
                  <a:schemeClr val="dk1"/>
                </a:solidFill>
                <a:latin typeface="Montserrat"/>
                <a:ea typeface="Montserrat"/>
                <a:cs typeface="Montserrat"/>
                <a:sym typeface="Montserrat"/>
              </a:rPr>
              <a:t>what</a:t>
            </a:r>
            <a:r>
              <a:rPr b="1" lang="en" sz="1200">
                <a:solidFill>
                  <a:schemeClr val="dk1"/>
                </a:solidFill>
                <a:latin typeface="Montserrat"/>
                <a:ea typeface="Montserrat"/>
                <a:cs typeface="Montserrat"/>
                <a:sym typeface="Montserrat"/>
              </a:rPr>
              <a:t> they will need and </a:t>
            </a:r>
            <a:r>
              <a:rPr b="1" i="1" lang="en" sz="1200">
                <a:solidFill>
                  <a:schemeClr val="dk1"/>
                </a:solidFill>
                <a:latin typeface="Montserrat"/>
                <a:ea typeface="Montserrat"/>
                <a:cs typeface="Montserrat"/>
                <a:sym typeface="Montserrat"/>
              </a:rPr>
              <a:t>when</a:t>
            </a:r>
            <a:r>
              <a:rPr b="1" lang="en" sz="1200">
                <a:solidFill>
                  <a:schemeClr val="dk1"/>
                </a:solidFill>
                <a:latin typeface="Montserrat"/>
                <a:ea typeface="Montserrat"/>
                <a:cs typeface="Montserrat"/>
                <a:sym typeface="Montserrat"/>
              </a:rPr>
              <a:t> your school will provide support. </a:t>
            </a:r>
            <a:r>
              <a:rPr lang="en" sz="1200">
                <a:solidFill>
                  <a:schemeClr val="dk1"/>
                </a:solidFill>
                <a:latin typeface="Montserrat"/>
                <a:ea typeface="Montserrat"/>
                <a:cs typeface="Montserrat"/>
                <a:sym typeface="Montserrat"/>
              </a:rPr>
              <a:t>Hand it out at events, post it in classrooms, pass it out to every Senior, e-mail/mail it home - anything you can do to ensure students have what they need to complete!</a:t>
            </a:r>
            <a:endParaRPr sz="1200">
              <a:solidFill>
                <a:schemeClr val="dk1"/>
              </a:solidFill>
              <a:latin typeface="Montserrat"/>
              <a:ea typeface="Montserrat"/>
              <a:cs typeface="Montserrat"/>
              <a:sym typeface="Montserrat"/>
            </a:endParaRPr>
          </a:p>
        </p:txBody>
      </p:sp>
      <p:pic>
        <p:nvPicPr>
          <p:cNvPr id="203" name="Google Shape;203;p21"/>
          <p:cNvPicPr preferRelativeResize="0"/>
          <p:nvPr/>
        </p:nvPicPr>
        <p:blipFill>
          <a:blip r:embed="rId4">
            <a:alphaModFix/>
          </a:blip>
          <a:stretch>
            <a:fillRect/>
          </a:stretch>
        </p:blipFill>
        <p:spPr>
          <a:xfrm rot="-636427">
            <a:off x="1434070" y="6306872"/>
            <a:ext cx="2267586" cy="3043529"/>
          </a:xfrm>
          <a:prstGeom prst="rect">
            <a:avLst/>
          </a:prstGeom>
          <a:noFill/>
          <a:ln>
            <a:noFill/>
          </a:ln>
          <a:effectLst>
            <a:outerShdw blurRad="57150" rotWithShape="0" algn="bl" dir="5400000" dist="19050">
              <a:srgbClr val="000000">
                <a:alpha val="50000"/>
              </a:srgbClr>
            </a:outerShdw>
          </a:effectLst>
        </p:spPr>
      </p:pic>
      <p:pic>
        <p:nvPicPr>
          <p:cNvPr id="204" name="Google Shape;204;p21"/>
          <p:cNvPicPr preferRelativeResize="0"/>
          <p:nvPr/>
        </p:nvPicPr>
        <p:blipFill>
          <a:blip r:embed="rId5">
            <a:alphaModFix/>
          </a:blip>
          <a:stretch>
            <a:fillRect/>
          </a:stretch>
        </p:blipFill>
        <p:spPr>
          <a:xfrm rot="562709">
            <a:off x="3926687" y="6304655"/>
            <a:ext cx="2465376" cy="3051264"/>
          </a:xfrm>
          <a:prstGeom prst="rect">
            <a:avLst/>
          </a:prstGeom>
          <a:noFill/>
          <a:ln>
            <a:noFill/>
          </a:ln>
          <a:effectLst>
            <a:outerShdw blurRad="57150" rotWithShape="0" algn="bl" dir="5400000" dist="19050">
              <a:srgbClr val="000000">
                <a:alpha val="50000"/>
              </a:srgbClr>
            </a:outerShdw>
          </a:effectLst>
        </p:spPr>
      </p:pic>
      <p:sp>
        <p:nvSpPr>
          <p:cNvPr id="205" name="Google Shape;205;p21"/>
          <p:cNvSpPr txBox="1"/>
          <p:nvPr/>
        </p:nvSpPr>
        <p:spPr>
          <a:xfrm>
            <a:off x="7143750" y="9277350"/>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999999"/>
                </a:solidFill>
                <a:latin typeface="Montserrat"/>
                <a:ea typeface="Montserrat"/>
                <a:cs typeface="Montserrat"/>
                <a:sym typeface="Montserrat"/>
              </a:rPr>
              <a:t>8</a:t>
            </a:r>
            <a:endParaRPr b="1" sz="2500">
              <a:solidFill>
                <a:srgbClr val="999999"/>
              </a:solidFill>
              <a:latin typeface="Montserrat"/>
              <a:ea typeface="Montserrat"/>
              <a:cs typeface="Montserrat"/>
              <a:sym typeface="Montserrat"/>
            </a:endParaRPr>
          </a:p>
        </p:txBody>
      </p:sp>
      <p:sp>
        <p:nvSpPr>
          <p:cNvPr id="206" name="Google Shape;206;p21"/>
          <p:cNvSpPr/>
          <p:nvPr/>
        </p:nvSpPr>
        <p:spPr>
          <a:xfrm>
            <a:off x="504300" y="295225"/>
            <a:ext cx="7268100" cy="1190700"/>
          </a:xfrm>
          <a:prstGeom prst="rect">
            <a:avLst/>
          </a:prstGeom>
          <a:solidFill>
            <a:srgbClr val="8E7CC3"/>
          </a:solidFill>
          <a:ln>
            <a:noFill/>
          </a:ln>
        </p:spPr>
        <p:txBody>
          <a:bodyPr anchorCtr="0" anchor="ctr" bIns="91425" lIns="91425" spcFirstLastPara="1" rIns="612625" wrap="square" tIns="91425">
            <a:noAutofit/>
          </a:bodyPr>
          <a:lstStyle/>
          <a:p>
            <a:pPr indent="0" lvl="0" marL="0" rtl="0" algn="r">
              <a:spcBef>
                <a:spcPts val="0"/>
              </a:spcBef>
              <a:spcAft>
                <a:spcPts val="0"/>
              </a:spcAft>
              <a:buNone/>
            </a:pPr>
            <a:r>
              <a:rPr b="1" lang="en" sz="3000">
                <a:solidFill>
                  <a:srgbClr val="FFFFFF"/>
                </a:solidFill>
                <a:latin typeface="Montserrat"/>
                <a:ea typeface="Montserrat"/>
                <a:cs typeface="Montserrat"/>
                <a:sym typeface="Montserrat"/>
              </a:rPr>
              <a:t>SHARE THE “WHY” &amp; PUSH FOR EARLY COMPLETION </a:t>
            </a:r>
            <a:endParaRPr b="1" sz="30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a:solidFill>
                  <a:schemeClr val="dk1"/>
                </a:solidFill>
                <a:latin typeface="Montserrat"/>
                <a:ea typeface="Montserrat"/>
                <a:cs typeface="Montserrat"/>
                <a:sym typeface="Montserrat"/>
              </a:rPr>
              <a:t>September - Early October</a:t>
            </a:r>
            <a:endParaRPr b="1"/>
          </a:p>
        </p:txBody>
      </p:sp>
      <p:sp>
        <p:nvSpPr>
          <p:cNvPr id="207" name="Google Shape;207;p21"/>
          <p:cNvSpPr txBox="1"/>
          <p:nvPr/>
        </p:nvSpPr>
        <p:spPr>
          <a:xfrm>
            <a:off x="9237475" y="4457700"/>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txBox="1"/>
          <p:nvPr/>
        </p:nvSpPr>
        <p:spPr>
          <a:xfrm>
            <a:off x="1598550" y="1679425"/>
            <a:ext cx="5545200" cy="7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Lay the groundwork for families and students to complete FAFSA/Dream Act </a:t>
            </a:r>
            <a:r>
              <a:rPr b="1" i="1" lang="en">
                <a:solidFill>
                  <a:schemeClr val="dk1"/>
                </a:solidFill>
                <a:latin typeface="Montserrat"/>
                <a:ea typeface="Montserrat"/>
                <a:cs typeface="Montserrat"/>
                <a:sym typeface="Montserrat"/>
              </a:rPr>
              <a:t>before</a:t>
            </a:r>
            <a:r>
              <a:rPr b="1" lang="en">
                <a:solidFill>
                  <a:schemeClr val="dk1"/>
                </a:solidFill>
                <a:latin typeface="Montserrat"/>
                <a:ea typeface="Montserrat"/>
                <a:cs typeface="Montserrat"/>
                <a:sym typeface="Montserrat"/>
              </a:rPr>
              <a:t> college applications</a:t>
            </a:r>
            <a:endParaRPr/>
          </a:p>
        </p:txBody>
      </p:sp>
      <p:grpSp>
        <p:nvGrpSpPr>
          <p:cNvPr id="209" name="Google Shape;209;p21"/>
          <p:cNvGrpSpPr/>
          <p:nvPr/>
        </p:nvGrpSpPr>
        <p:grpSpPr>
          <a:xfrm>
            <a:off x="844200" y="1679425"/>
            <a:ext cx="628500" cy="781200"/>
            <a:chOff x="844200" y="1679425"/>
            <a:chExt cx="628500" cy="781200"/>
          </a:xfrm>
        </p:grpSpPr>
        <p:sp>
          <p:nvSpPr>
            <p:cNvPr id="210" name="Google Shape;210;p21"/>
            <p:cNvSpPr/>
            <p:nvPr/>
          </p:nvSpPr>
          <p:spPr>
            <a:xfrm>
              <a:off x="879145" y="1790728"/>
              <a:ext cx="558600" cy="5586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path>
              </a:pathLst>
            </a:custGeom>
            <a:solidFill>
              <a:srgbClr val="53585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7F7F7F"/>
                </a:solidFill>
                <a:latin typeface="Lato"/>
                <a:ea typeface="Lato"/>
                <a:cs typeface="Lato"/>
                <a:sym typeface="Lato"/>
              </a:endParaRPr>
            </a:p>
          </p:txBody>
        </p:sp>
        <p:sp>
          <p:nvSpPr>
            <p:cNvPr id="211" name="Google Shape;211;p21"/>
            <p:cNvSpPr txBox="1"/>
            <p:nvPr/>
          </p:nvSpPr>
          <p:spPr>
            <a:xfrm>
              <a:off x="844200" y="1679425"/>
              <a:ext cx="628500" cy="7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Montserrat"/>
                  <a:ea typeface="Montserrat"/>
                  <a:cs typeface="Montserrat"/>
                  <a:sym typeface="Montserrat"/>
                </a:rPr>
                <a:t>2</a:t>
              </a:r>
              <a:endParaRPr b="1" sz="2500">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