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Tahoma"/>
      <p:regular r:id="rId28"/>
      <p:bold r:id="rId29"/>
    </p:embeddedFont>
    <p:embeddedFont>
      <p:font typeface="Helvetica Neue Light"/>
      <p:regular r:id="rId30"/>
      <p:bold r:id="rId31"/>
      <p:italic r:id="rId32"/>
      <p:boldItalic r:id="rId33"/>
    </p:embeddedFont>
    <p:embeddedFont>
      <p:font typeface="Gill Sans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Tahoma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Tahom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Light-bold.fntdata"/><Relationship Id="rId30" Type="http://schemas.openxmlformats.org/officeDocument/2006/relationships/font" Target="fonts/HelveticaNeueLight-regular.fntdata"/><Relationship Id="rId11" Type="http://schemas.openxmlformats.org/officeDocument/2006/relationships/slide" Target="slides/slide5.xml"/><Relationship Id="rId33" Type="http://schemas.openxmlformats.org/officeDocument/2006/relationships/font" Target="fonts/HelveticaNeueLight-boldItalic.fntdata"/><Relationship Id="rId10" Type="http://schemas.openxmlformats.org/officeDocument/2006/relationships/slide" Target="slides/slide4.xml"/><Relationship Id="rId32" Type="http://schemas.openxmlformats.org/officeDocument/2006/relationships/font" Target="fonts/HelveticaNeueLight-italic.fntdata"/><Relationship Id="rId13" Type="http://schemas.openxmlformats.org/officeDocument/2006/relationships/slide" Target="slides/slide7.xml"/><Relationship Id="rId35" Type="http://schemas.openxmlformats.org/officeDocument/2006/relationships/font" Target="fonts/GillSans-bold.fntdata"/><Relationship Id="rId12" Type="http://schemas.openxmlformats.org/officeDocument/2006/relationships/slide" Target="slides/slide6.xml"/><Relationship Id="rId34" Type="http://schemas.openxmlformats.org/officeDocument/2006/relationships/font" Target="fonts/GillSans-regular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dc332e4fd_0_3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dc332e4f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dc332e4fd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dc332e4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c42f6764e_0_2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c42f6764e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were your results?  If you have any data please include that here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dc332e4fd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dc332e4f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dc332e4fd_0_5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dc332e4f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What early indications of success have we seen? Anecdotal evidence that this idea helped us make progress?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c42f6764e_0_22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c42f6764e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were to do it again- what suggestions do you have or adaptations you have thought about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c42f6764e_0_2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c42f6764e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Allow 5 minutes for any questions.  If no questions you could do a turn and talk here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e33281db0_0_7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e33281db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e33281db0_0_5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e33281db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Name, Role at School, One thing interesting about each person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cac93093d_8_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cac93093d_8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c42f6764e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c42f676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1-2 minute background about the school (for example; how many freshman, total number of students, who is on your Freshman Team, anything unique about your school-pathway etc)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c42f6764e_0_1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c42f6764e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Teachers noticed that kids that were coming every day were still struggling. What are they not doing, since they are here every day?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c42f6764e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c42f6764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your theory around the change- </a:t>
            </a:r>
            <a:r>
              <a:rPr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we _[</a:t>
            </a:r>
            <a:r>
              <a:rPr b="1" lang="en" u="sng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change idea</a:t>
            </a:r>
            <a:r>
              <a:rPr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]_, that will impact _[</a:t>
            </a:r>
            <a:r>
              <a:rPr b="1" lang="en" u="sng">
                <a:solidFill>
                  <a:srgbClr val="1AAC4D"/>
                </a:solidFill>
                <a:latin typeface="Tahoma"/>
                <a:ea typeface="Tahoma"/>
                <a:cs typeface="Tahoma"/>
                <a:sym typeface="Tahoma"/>
              </a:rPr>
              <a:t>driver</a:t>
            </a:r>
            <a:r>
              <a:rPr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]_, which in turn will lead to </a:t>
            </a:r>
            <a:r>
              <a:rPr lang="en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_[</a:t>
            </a:r>
            <a:r>
              <a:rPr b="1" lang="en" u="sng">
                <a:solidFill>
                  <a:srgbClr val="107DA6"/>
                </a:solidFill>
                <a:latin typeface="Tahoma"/>
                <a:ea typeface="Tahoma"/>
                <a:cs typeface="Tahoma"/>
                <a:sym typeface="Tahoma"/>
              </a:rPr>
              <a:t>aim</a:t>
            </a:r>
            <a:r>
              <a:rPr lang="en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]_.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dc332e4fd_0_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dc332e4f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dc332e4fd_0_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dc332e4f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dc332e4fd_0_4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dc332e4f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Tahoma"/>
              <a:buAutoNum type="alphaLcPeriod"/>
            </a:pPr>
            <a:r>
              <a:rPr lang="en" sz="2200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Original Pool: 41 low relationships, 22 team 2.0, 12 high-attendance</a:t>
            </a:r>
            <a:endParaRPr sz="2200">
              <a:solidFill>
                <a:schemeClr val="accent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992773"/>
            <a:ext cx="8520600" cy="216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354276"/>
            <a:ext cx="85206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67384" y="5101275"/>
            <a:ext cx="3609275" cy="10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311713" y="3971678"/>
            <a:ext cx="8520600" cy="7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_5">
  <p:cSld name="SECTION_HEADER_5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460950" y="2753800"/>
            <a:ext cx="8222100" cy="13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Layout">
  <p:cSld name="Cover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idx="1" type="body"/>
          </p:nvPr>
        </p:nvSpPr>
        <p:spPr>
          <a:xfrm>
            <a:off x="1040590" y="2147334"/>
            <a:ext cx="6981900" cy="1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3E5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A3E5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2" type="body"/>
          </p:nvPr>
        </p:nvSpPr>
        <p:spPr>
          <a:xfrm>
            <a:off x="746125" y="3416468"/>
            <a:ext cx="7651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AC4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1AAC4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3" type="body"/>
          </p:nvPr>
        </p:nvSpPr>
        <p:spPr>
          <a:xfrm>
            <a:off x="746125" y="3959593"/>
            <a:ext cx="7651800" cy="11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7DA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107D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3"/>
          <p:cNvSpPr/>
          <p:nvPr/>
        </p:nvSpPr>
        <p:spPr>
          <a:xfrm>
            <a:off x="115503" y="125129"/>
            <a:ext cx="8913000" cy="242700"/>
          </a:xfrm>
          <a:prstGeom prst="rect">
            <a:avLst/>
          </a:prstGeom>
          <a:solidFill>
            <a:srgbClr val="107D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s Points Layout">
  <p:cSld name="Title and Bullets Points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idx="1" type="body"/>
          </p:nvPr>
        </p:nvSpPr>
        <p:spPr>
          <a:xfrm>
            <a:off x="221381" y="371546"/>
            <a:ext cx="87246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AC4D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AAC4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2" type="body"/>
          </p:nvPr>
        </p:nvSpPr>
        <p:spPr>
          <a:xfrm>
            <a:off x="221381" y="981777"/>
            <a:ext cx="8724600" cy="53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508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E6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E6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4"/>
          <p:cNvSpPr/>
          <p:nvPr/>
        </p:nvSpPr>
        <p:spPr>
          <a:xfrm>
            <a:off x="115503" y="125129"/>
            <a:ext cx="8913000" cy="242700"/>
          </a:xfrm>
          <a:prstGeom prst="rect">
            <a:avLst/>
          </a:prstGeom>
          <a:solidFill>
            <a:srgbClr val="107D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2093" y="6323799"/>
            <a:ext cx="467532" cy="4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Text Box Side by Side Layout">
  <p:cSld name="Picture and Text Box Side by Side 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192505" y="371563"/>
            <a:ext cx="87534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8620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F386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body"/>
          </p:nvPr>
        </p:nvSpPr>
        <p:spPr>
          <a:xfrm>
            <a:off x="192505" y="991402"/>
            <a:ext cx="4042500" cy="53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508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E6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E6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5"/>
          <p:cNvSpPr/>
          <p:nvPr>
            <p:ph idx="3" type="pic"/>
          </p:nvPr>
        </p:nvSpPr>
        <p:spPr>
          <a:xfrm>
            <a:off x="4321175" y="991537"/>
            <a:ext cx="4624800" cy="53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5"/>
          <p:cNvSpPr/>
          <p:nvPr/>
        </p:nvSpPr>
        <p:spPr>
          <a:xfrm>
            <a:off x="115503" y="125129"/>
            <a:ext cx="8913000" cy="242700"/>
          </a:xfrm>
          <a:prstGeom prst="rect">
            <a:avLst/>
          </a:prstGeom>
          <a:solidFill>
            <a:srgbClr val="107D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2093" y="6323799"/>
            <a:ext cx="467532" cy="4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Picture Layout">
  <p:cSld name="Title and Picture Layou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92503" y="378967"/>
            <a:ext cx="87630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6"/>
          <p:cNvSpPr/>
          <p:nvPr>
            <p:ph idx="2" type="pic"/>
          </p:nvPr>
        </p:nvSpPr>
        <p:spPr>
          <a:xfrm>
            <a:off x="192503" y="994650"/>
            <a:ext cx="8763000" cy="53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6"/>
          <p:cNvSpPr/>
          <p:nvPr/>
        </p:nvSpPr>
        <p:spPr>
          <a:xfrm>
            <a:off x="115503" y="125129"/>
            <a:ext cx="8913000" cy="242700"/>
          </a:xfrm>
          <a:prstGeom prst="rect">
            <a:avLst/>
          </a:prstGeom>
          <a:solidFill>
            <a:srgbClr val="107D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2093" y="6323799"/>
            <a:ext cx="467532" cy="4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No Title Layout">
  <p:cSld name="Picture and No Title Layou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/>
          <p:nvPr>
            <p:ph idx="2" type="pic"/>
          </p:nvPr>
        </p:nvSpPr>
        <p:spPr>
          <a:xfrm>
            <a:off x="182880" y="510139"/>
            <a:ext cx="8763000" cy="58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7"/>
          <p:cNvSpPr/>
          <p:nvPr/>
        </p:nvSpPr>
        <p:spPr>
          <a:xfrm>
            <a:off x="115503" y="125129"/>
            <a:ext cx="8913000" cy="242700"/>
          </a:xfrm>
          <a:prstGeom prst="rect">
            <a:avLst/>
          </a:prstGeom>
          <a:solidFill>
            <a:srgbClr val="107D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2093" y="6323799"/>
            <a:ext cx="467532" cy="4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Layout">
  <p:cSld name="Blank Slide Layou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ing Page One">
  <p:cSld name="Dividing Page On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231006" y="2964592"/>
            <a:ext cx="8715000" cy="20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8620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386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9"/>
          <p:cNvSpPr/>
          <p:nvPr/>
        </p:nvSpPr>
        <p:spPr>
          <a:xfrm>
            <a:off x="115503" y="125129"/>
            <a:ext cx="8913000" cy="242700"/>
          </a:xfrm>
          <a:prstGeom prst="rect">
            <a:avLst/>
          </a:prstGeom>
          <a:solidFill>
            <a:srgbClr val="107D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2093" y="6323799"/>
            <a:ext cx="467532" cy="4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ing Page Two">
  <p:cSld name="Dividing Page Two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231006" y="2964592"/>
            <a:ext cx="8715000" cy="20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AC4D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AAC4D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0"/>
          <p:cNvSpPr/>
          <p:nvPr/>
        </p:nvSpPr>
        <p:spPr>
          <a:xfrm>
            <a:off x="115503" y="125129"/>
            <a:ext cx="8913000" cy="242700"/>
          </a:xfrm>
          <a:prstGeom prst="rect">
            <a:avLst/>
          </a:prstGeom>
          <a:solidFill>
            <a:srgbClr val="107D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2093" y="6323799"/>
            <a:ext cx="467532" cy="4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ing Page Three">
  <p:cSld name="Dividing Page Thre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192506" y="2964592"/>
            <a:ext cx="8753400" cy="20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7DA6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07DA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1"/>
          <p:cNvSpPr/>
          <p:nvPr/>
        </p:nvSpPr>
        <p:spPr>
          <a:xfrm>
            <a:off x="115503" y="125129"/>
            <a:ext cx="8913000" cy="242700"/>
          </a:xfrm>
          <a:prstGeom prst="rect">
            <a:avLst/>
          </a:prstGeom>
          <a:solidFill>
            <a:srgbClr val="107D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2093" y="6323799"/>
            <a:ext cx="467532" cy="4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w/ Logo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2093" y="6323799"/>
            <a:ext cx="467532" cy="4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2"/>
          <p:cNvSpPr txBox="1"/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25" u="none" cap="none" strike="noStrike">
                <a:solidFill>
                  <a:schemeClr val="l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25" u="none" cap="none" strike="noStrike">
                <a:solidFill>
                  <a:schemeClr val="l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25" u="none" cap="none" strike="noStrike">
                <a:solidFill>
                  <a:schemeClr val="l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25" u="none" cap="none" strike="noStrike">
                <a:solidFill>
                  <a:schemeClr val="l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25" u="none" cap="none" strike="noStrike">
                <a:solidFill>
                  <a:schemeClr val="l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25" u="none" cap="none" strike="noStrike">
                <a:solidFill>
                  <a:schemeClr val="l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25" u="none" cap="none" strike="noStrike">
                <a:solidFill>
                  <a:schemeClr val="l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25" u="none" cap="none" strike="noStrike">
                <a:solidFill>
                  <a:schemeClr val="l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w/o Logo ">
  <p:cSld name="SECTION_HEADER_4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3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9" name="Google Shape;1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2093" y="6323799"/>
            <a:ext cx="467532" cy="4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22" name="Google Shape;2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2093" y="6323799"/>
            <a:ext cx="467532" cy="4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25" name="Google Shape;2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2093" y="6323799"/>
            <a:ext cx="467532" cy="4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 Points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311700" y="440800"/>
            <a:ext cx="8613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311700" y="1277275"/>
            <a:ext cx="8613600" cy="48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●"/>
              <a:defRPr>
                <a:solidFill>
                  <a:schemeClr val="accent3"/>
                </a:solidFill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○"/>
              <a:defRPr>
                <a:solidFill>
                  <a:schemeClr val="accent3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accent3"/>
                </a:solidFill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➢"/>
              <a:defRPr>
                <a:solidFill>
                  <a:schemeClr val="accent3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9pPr>
          </a:lstStyle>
          <a:p/>
        </p:txBody>
      </p:sp>
      <p:pic>
        <p:nvPicPr>
          <p:cNvPr id="29" name="Google Shape;2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2093" y="6323799"/>
            <a:ext cx="467532" cy="4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311700" y="440800"/>
            <a:ext cx="8613600" cy="763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311700" y="1298125"/>
            <a:ext cx="4139100" cy="4793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➢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9"/>
          <p:cNvSpPr txBox="1"/>
          <p:nvPr>
            <p:ph idx="2" type="body"/>
          </p:nvPr>
        </p:nvSpPr>
        <p:spPr>
          <a:xfrm>
            <a:off x="4832400" y="1298125"/>
            <a:ext cx="4092900" cy="4793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➢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34" name="Google Shape;3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2093" y="6323799"/>
            <a:ext cx="467532" cy="4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type="title"/>
          </p:nvPr>
        </p:nvSpPr>
        <p:spPr>
          <a:xfrm>
            <a:off x="311700" y="440800"/>
            <a:ext cx="8613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7" name="Google Shape;3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2093" y="6323799"/>
            <a:ext cx="467532" cy="4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0800"/>
            <a:ext cx="8613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b="1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77275"/>
            <a:ext cx="8613600" cy="48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Tahoma"/>
              <a:buChar char="●"/>
              <a:defRPr sz="2800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55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Tahoma"/>
              <a:buChar char="○"/>
              <a:defRPr sz="2400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Tahoma"/>
              <a:buChar char="■"/>
              <a:defRPr sz="2400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Tahoma"/>
              <a:buChar char="➢"/>
              <a:defRPr sz="2400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ahoma"/>
              <a:buChar char="○"/>
              <a:defRPr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ahoma"/>
              <a:buChar char="■"/>
              <a:defRPr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ahoma"/>
              <a:buChar char="●"/>
              <a:defRPr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ahoma"/>
              <a:buChar char="○"/>
              <a:defRPr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ahoma"/>
              <a:buChar char="■"/>
              <a:defRPr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115503" y="125129"/>
            <a:ext cx="8913000" cy="242700"/>
          </a:xfrm>
          <a:prstGeom prst="rect">
            <a:avLst/>
          </a:prstGeom>
          <a:solidFill>
            <a:srgbClr val="107D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2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2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Nidya.Baez@ousd.org" TargetMode="External"/><Relationship Id="rId4" Type="http://schemas.openxmlformats.org/officeDocument/2006/relationships/hyperlink" Target="mailto:Caitlin.Martindale@ousd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9.png"/><Relationship Id="rId5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type="ctrTitle"/>
          </p:nvPr>
        </p:nvSpPr>
        <p:spPr>
          <a:xfrm>
            <a:off x="311700" y="992773"/>
            <a:ext cx="8520600" cy="216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Fremont High School</a:t>
            </a:r>
            <a:endParaRPr/>
          </a:p>
        </p:txBody>
      </p:sp>
      <p:sp>
        <p:nvSpPr>
          <p:cNvPr id="98" name="Google Shape;98;p24"/>
          <p:cNvSpPr txBox="1"/>
          <p:nvPr>
            <p:ph idx="1" type="subTitle"/>
          </p:nvPr>
        </p:nvSpPr>
        <p:spPr>
          <a:xfrm>
            <a:off x="311700" y="3354276"/>
            <a:ext cx="85206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Nidya Baez &amp; Caitlin Martindale</a:t>
            </a:r>
            <a:endParaRPr/>
          </a:p>
        </p:txBody>
      </p:sp>
      <p:sp>
        <p:nvSpPr>
          <p:cNvPr id="99" name="Google Shape;99;p24"/>
          <p:cNvSpPr txBox="1"/>
          <p:nvPr>
            <p:ph idx="2" type="subTitle"/>
          </p:nvPr>
        </p:nvSpPr>
        <p:spPr>
          <a:xfrm>
            <a:off x="311713" y="3971678"/>
            <a:ext cx="8520600" cy="7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22, 2020</a:t>
            </a:r>
            <a:endParaRPr/>
          </a:p>
        </p:txBody>
      </p:sp>
      <p:pic>
        <p:nvPicPr>
          <p:cNvPr id="100" name="Google Shape;100;p24"/>
          <p:cNvPicPr preferRelativeResize="0"/>
          <p:nvPr/>
        </p:nvPicPr>
        <p:blipFill rotWithShape="1">
          <a:blip r:embed="rId3">
            <a:alphaModFix/>
          </a:blip>
          <a:srcRect b="6729" l="0" r="0" t="9567"/>
          <a:stretch/>
        </p:blipFill>
        <p:spPr>
          <a:xfrm>
            <a:off x="2651925" y="637899"/>
            <a:ext cx="4228473" cy="120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title"/>
          </p:nvPr>
        </p:nvSpPr>
        <p:spPr>
          <a:xfrm>
            <a:off x="311700" y="440800"/>
            <a:ext cx="8613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List</a:t>
            </a:r>
            <a:endParaRPr/>
          </a:p>
        </p:txBody>
      </p:sp>
      <p:sp>
        <p:nvSpPr>
          <p:cNvPr id="187" name="Google Shape;187;p33"/>
          <p:cNvSpPr txBox="1"/>
          <p:nvPr>
            <p:ph idx="1" type="body"/>
          </p:nvPr>
        </p:nvSpPr>
        <p:spPr>
          <a:xfrm>
            <a:off x="311700" y="1277275"/>
            <a:ext cx="8613600" cy="48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0" y="1204289"/>
            <a:ext cx="9143999" cy="476087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/>
          <p:nvPr/>
        </p:nvSpPr>
        <p:spPr>
          <a:xfrm>
            <a:off x="467600" y="2006750"/>
            <a:ext cx="1353900" cy="3886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3"/>
          <p:cNvSpPr/>
          <p:nvPr/>
        </p:nvSpPr>
        <p:spPr>
          <a:xfrm>
            <a:off x="1993550" y="2006750"/>
            <a:ext cx="1152900" cy="3886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idx="1" type="body"/>
          </p:nvPr>
        </p:nvSpPr>
        <p:spPr>
          <a:xfrm>
            <a:off x="221375" y="371552"/>
            <a:ext cx="8724600" cy="7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</a:rPr>
              <a:t>Change Idea: </a:t>
            </a:r>
            <a:r>
              <a:rPr lang="en" sz="2800">
                <a:solidFill>
                  <a:schemeClr val="accent1"/>
                </a:solidFill>
              </a:rPr>
              <a:t>Family Engagement Phone Call</a:t>
            </a:r>
            <a:endParaRPr sz="2800">
              <a:solidFill>
                <a:schemeClr val="accent1"/>
              </a:solidFill>
            </a:endParaRPr>
          </a:p>
        </p:txBody>
      </p:sp>
      <p:sp>
        <p:nvSpPr>
          <p:cNvPr id="196" name="Google Shape;196;p34"/>
          <p:cNvSpPr txBox="1"/>
          <p:nvPr>
            <p:ph idx="2" type="body"/>
          </p:nvPr>
        </p:nvSpPr>
        <p:spPr>
          <a:xfrm>
            <a:off x="87675" y="1271875"/>
            <a:ext cx="4374000" cy="50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en" sz="2000"/>
              <a:t>Purpose: </a:t>
            </a:r>
            <a:r>
              <a:rPr lang="en" sz="2000"/>
              <a:t>Connect with parents/guardians of 9th graders with high attendance but low grades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en" sz="2000"/>
              <a:t>Goals: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lang="en" sz="2000"/>
              <a:t>Inform of student’s current standing and what needs to be done to raise grades.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lang="en" sz="2000"/>
              <a:t>Gather information about student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lang="en" sz="2000"/>
              <a:t>Provide parents with strategies for engaging student around academics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30375">
            <a:off x="4555800" y="1324850"/>
            <a:ext cx="4127150" cy="5328575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>
            <p:ph type="title"/>
          </p:nvPr>
        </p:nvSpPr>
        <p:spPr>
          <a:xfrm>
            <a:off x="311700" y="440800"/>
            <a:ext cx="8613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Materials Needed</a:t>
            </a:r>
            <a:endParaRPr/>
          </a:p>
        </p:txBody>
      </p:sp>
      <p:sp>
        <p:nvSpPr>
          <p:cNvPr id="203" name="Google Shape;203;p35"/>
          <p:cNvSpPr txBox="1"/>
          <p:nvPr>
            <p:ph idx="1" type="body"/>
          </p:nvPr>
        </p:nvSpPr>
        <p:spPr>
          <a:xfrm>
            <a:off x="311700" y="1277275"/>
            <a:ext cx="8613600" cy="48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Protocol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Up-to-date information about student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Place to record notes to refer to later</a:t>
            </a:r>
            <a:endParaRPr/>
          </a:p>
        </p:txBody>
      </p:sp>
      <p:pic>
        <p:nvPicPr>
          <p:cNvPr id="204" name="Google Shape;20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650" y="4099879"/>
            <a:ext cx="2933400" cy="264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/>
          <p:nvPr>
            <p:ph type="title"/>
          </p:nvPr>
        </p:nvSpPr>
        <p:spPr>
          <a:xfrm>
            <a:off x="311700" y="440800"/>
            <a:ext cx="8613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we’ve tested so far</a:t>
            </a:r>
            <a:endParaRPr/>
          </a:p>
        </p:txBody>
      </p:sp>
      <p:sp>
        <p:nvSpPr>
          <p:cNvPr id="210" name="Google Shape;210;p36"/>
          <p:cNvSpPr txBox="1"/>
          <p:nvPr>
            <p:ph idx="1" type="body"/>
          </p:nvPr>
        </p:nvSpPr>
        <p:spPr>
          <a:xfrm>
            <a:off x="311700" y="1277275"/>
            <a:ext cx="8613600" cy="52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Called 8 families over Thanksgiving break: talked to 5, left messages for 3</a:t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Short calls - most less than 10 minutes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600"/>
              <a:t>Findings:</a:t>
            </a:r>
            <a:endParaRPr b="1"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Positive, rapport-building conversation with families we wouldn’t normally call</a:t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Most parents reported not knowing - suggested we talk to the student directly</a:t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Lack of awareness of academic expectations and importance of finals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/>
          <p:nvPr>
            <p:ph type="title"/>
          </p:nvPr>
        </p:nvSpPr>
        <p:spPr>
          <a:xfrm>
            <a:off x="311700" y="440800"/>
            <a:ext cx="8613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Successes</a:t>
            </a:r>
            <a:endParaRPr/>
          </a:p>
        </p:txBody>
      </p:sp>
      <p:sp>
        <p:nvSpPr>
          <p:cNvPr id="216" name="Google Shape;216;p37"/>
          <p:cNvSpPr txBox="1"/>
          <p:nvPr>
            <p:ph idx="1" type="body"/>
          </p:nvPr>
        </p:nvSpPr>
        <p:spPr>
          <a:xfrm>
            <a:off x="311700" y="1277275"/>
            <a:ext cx="8613600" cy="48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Alejandro</a:t>
            </a:r>
            <a:r>
              <a:rPr lang="en"/>
              <a:t>: after call, contacted teachers for arrangements due to missing finals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Discovery of key need: family awareness of impact of missing school right before break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One mother had a lot to say - ended up coming into school for a face-to-face meeting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"/>
              <a:t>Two parents who we spoke with called us back later in the week to report they had talked to their student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/>
          <p:nvPr>
            <p:ph type="title"/>
          </p:nvPr>
        </p:nvSpPr>
        <p:spPr>
          <a:xfrm>
            <a:off x="311700" y="440800"/>
            <a:ext cx="8613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Advice for Others</a:t>
            </a:r>
            <a:endParaRPr/>
          </a:p>
        </p:txBody>
      </p:sp>
      <p:sp>
        <p:nvSpPr>
          <p:cNvPr id="222" name="Google Shape;222;p38"/>
          <p:cNvSpPr txBox="1"/>
          <p:nvPr>
            <p:ph idx="1" type="body"/>
          </p:nvPr>
        </p:nvSpPr>
        <p:spPr>
          <a:xfrm>
            <a:off x="311700" y="1277275"/>
            <a:ext cx="8613600" cy="48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If parents report not knowing, consider being more directive: “Can you sit down with your student and ask them if it’s because classes are too hard, or because they are losing their work?”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Follow up with a second phone call two weeks later to circle back</a:t>
            </a:r>
            <a:endParaRPr/>
          </a:p>
        </p:txBody>
      </p:sp>
      <p:pic>
        <p:nvPicPr>
          <p:cNvPr id="223" name="Google Shape;22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5075" y="4597896"/>
            <a:ext cx="2991174" cy="212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type="title"/>
          </p:nvPr>
        </p:nvSpPr>
        <p:spPr>
          <a:xfrm>
            <a:off x="311700" y="440800"/>
            <a:ext cx="8613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229" name="Google Shape;229;p39"/>
          <p:cNvSpPr txBox="1"/>
          <p:nvPr>
            <p:ph idx="1" type="body"/>
          </p:nvPr>
        </p:nvSpPr>
        <p:spPr>
          <a:xfrm>
            <a:off x="311700" y="1277275"/>
            <a:ext cx="8613600" cy="48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563" y="1183612"/>
            <a:ext cx="8338876" cy="504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/>
          <p:nvPr>
            <p:ph type="title"/>
          </p:nvPr>
        </p:nvSpPr>
        <p:spPr>
          <a:xfrm>
            <a:off x="311700" y="863475"/>
            <a:ext cx="8520600" cy="49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Nidya.Baez@ousd.org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Caitlin.Martindale@ousd.org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Fremont High </a:t>
            </a:r>
            <a:br>
              <a:rPr lang="en"/>
            </a:br>
            <a:r>
              <a:rPr lang="en"/>
              <a:t>Oakland, CA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510-434-5257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title"/>
          </p:nvPr>
        </p:nvSpPr>
        <p:spPr>
          <a:xfrm>
            <a:off x="311700" y="440800"/>
            <a:ext cx="8613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</p:txBody>
      </p:sp>
      <p:sp>
        <p:nvSpPr>
          <p:cNvPr id="106" name="Google Shape;106;p25"/>
          <p:cNvSpPr txBox="1"/>
          <p:nvPr>
            <p:ph idx="1" type="body"/>
          </p:nvPr>
        </p:nvSpPr>
        <p:spPr>
          <a:xfrm>
            <a:off x="311700" y="1352750"/>
            <a:ext cx="8613600" cy="48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07" name="Google Shape;107;p25"/>
          <p:cNvPicPr preferRelativeResize="0"/>
          <p:nvPr/>
        </p:nvPicPr>
        <p:blipFill rotWithShape="1">
          <a:blip r:embed="rId3">
            <a:alphaModFix/>
          </a:blip>
          <a:srcRect b="34452" l="20482" r="24442" t="25533"/>
          <a:stretch/>
        </p:blipFill>
        <p:spPr>
          <a:xfrm>
            <a:off x="291850" y="3214050"/>
            <a:ext cx="1854700" cy="1887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5"/>
          <p:cNvSpPr txBox="1"/>
          <p:nvPr/>
        </p:nvSpPr>
        <p:spPr>
          <a:xfrm>
            <a:off x="2318475" y="1609550"/>
            <a:ext cx="66639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Tahoma"/>
                <a:ea typeface="Tahoma"/>
                <a:cs typeface="Tahoma"/>
                <a:sym typeface="Tahoma"/>
              </a:rPr>
              <a:t>Nidya Baez, Assistant Principal, supporting Ninth Grade</a:t>
            </a:r>
            <a:endParaRPr b="1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I was a 9th grader at Fremont 20 years ago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p25"/>
          <p:cNvSpPr txBox="1"/>
          <p:nvPr/>
        </p:nvSpPr>
        <p:spPr>
          <a:xfrm>
            <a:off x="2318350" y="3590750"/>
            <a:ext cx="66639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Tahoma"/>
                <a:ea typeface="Tahoma"/>
                <a:cs typeface="Tahoma"/>
                <a:sym typeface="Tahoma"/>
              </a:rPr>
              <a:t>Caitlin Martindale, Ninth Grade Counselor</a:t>
            </a:r>
            <a:endParaRPr b="1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I’ve seen Trevor Noah, John Oliver &amp; Air Supply in the last six months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0" name="Google Shape;11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850" y="1460785"/>
            <a:ext cx="2025699" cy="1330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 txBox="1"/>
          <p:nvPr/>
        </p:nvSpPr>
        <p:spPr>
          <a:xfrm>
            <a:off x="2318350" y="5370100"/>
            <a:ext cx="64722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Tahoma"/>
                <a:ea typeface="Tahoma"/>
                <a:cs typeface="Tahoma"/>
                <a:sym typeface="Tahoma"/>
              </a:rPr>
              <a:t>9th Grade House Team: </a:t>
            </a:r>
            <a:r>
              <a:rPr lang="en" sz="1800">
                <a:latin typeface="Tahoma"/>
                <a:ea typeface="Tahoma"/>
                <a:cs typeface="Tahoma"/>
                <a:sym typeface="Tahoma"/>
              </a:rPr>
              <a:t>2 Teacher Leads (Science and Math Teachers), 2 English, 1 Ethnic Studies, 1 Math, 1 Theater, Case Manager, Counselor, Assistant Principal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162000" y="132667"/>
            <a:ext cx="4234800" cy="3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descr="CAMERA_MEDIA.jpg" id="117" name="Google Shape;117;p26"/>
          <p:cNvPicPr preferRelativeResize="0"/>
          <p:nvPr/>
        </p:nvPicPr>
        <p:blipFill rotWithShape="1">
          <a:blip r:embed="rId3">
            <a:alphaModFix/>
          </a:blip>
          <a:srcRect b="8675" l="0" r="0" t="0"/>
          <a:stretch/>
        </p:blipFill>
        <p:spPr>
          <a:xfrm>
            <a:off x="7032759" y="2685200"/>
            <a:ext cx="1959152" cy="178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999" y="564471"/>
            <a:ext cx="1749603" cy="1749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26"/>
          <p:cNvGrpSpPr/>
          <p:nvPr/>
        </p:nvGrpSpPr>
        <p:grpSpPr>
          <a:xfrm>
            <a:off x="7028973" y="4625483"/>
            <a:ext cx="1966690" cy="2009829"/>
            <a:chOff x="5874750" y="2717500"/>
            <a:chExt cx="3125700" cy="2192700"/>
          </a:xfrm>
        </p:grpSpPr>
        <p:sp>
          <p:nvSpPr>
            <p:cNvPr id="120" name="Google Shape;120;p26"/>
            <p:cNvSpPr/>
            <p:nvPr/>
          </p:nvSpPr>
          <p:spPr>
            <a:xfrm>
              <a:off x="5874750" y="2717500"/>
              <a:ext cx="3125700" cy="21927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1" name="Google Shape;121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49975" y="2931328"/>
              <a:ext cx="3005451" cy="18221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p26"/>
          <p:cNvSpPr txBox="1"/>
          <p:nvPr>
            <p:ph idx="4294967295" type="body"/>
          </p:nvPr>
        </p:nvSpPr>
        <p:spPr>
          <a:xfrm>
            <a:off x="162000" y="2314100"/>
            <a:ext cx="6610500" cy="43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Key offerings: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9th Grade Houses Provide Academic Advising &amp; Support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Newcomer Program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Restorative Justice Peer Leadership Program 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College Preparation: A-G classes, AP classes, Dual Enrollment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Case Management and Health Center on-site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Sports: Baseball, Volleyball, Soccer, Football, Softball, Cross country, Cheer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$131 million Facilities Community Schools Project: Academic Building, Sports Field, Gymnasium, Wellness Center, Career Technical Education Classrooms, Parking Lot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1965650" y="475525"/>
            <a:ext cx="7029900" cy="19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ahoma"/>
                <a:ea typeface="Tahoma"/>
                <a:cs typeface="Tahoma"/>
                <a:sym typeface="Tahoma"/>
              </a:rPr>
              <a:t>Mission: To provide our diverse community with a rigorous education that instills creativity, critical thinking and technological skills, so that our students enjoy a rich intellectual life and are ready for the colleges and careers of their choosing.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" name="Google Shape;124;p26"/>
          <p:cNvSpPr txBox="1"/>
          <p:nvPr/>
        </p:nvSpPr>
        <p:spPr>
          <a:xfrm>
            <a:off x="7268450" y="2164850"/>
            <a:ext cx="1678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Pathways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311700" y="440800"/>
            <a:ext cx="8613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Fremont Context</a:t>
            </a:r>
            <a:endParaRPr/>
          </a:p>
        </p:txBody>
      </p:sp>
      <p:pic>
        <p:nvPicPr>
          <p:cNvPr id="130" name="Google Shape;1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0" y="1116800"/>
            <a:ext cx="4262399" cy="460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077287"/>
            <a:ext cx="4262401" cy="468755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/>
        </p:nvSpPr>
        <p:spPr>
          <a:xfrm>
            <a:off x="4703125" y="6071300"/>
            <a:ext cx="34374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Overall increasing Enrollment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820900" y="6054200"/>
            <a:ext cx="33006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Mam language continues to grow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type="title"/>
          </p:nvPr>
        </p:nvSpPr>
        <p:spPr>
          <a:xfrm>
            <a:off x="311700" y="440800"/>
            <a:ext cx="8613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Idea: 2 in 1!</a:t>
            </a:r>
            <a:endParaRPr/>
          </a:p>
        </p:txBody>
      </p:sp>
      <p:sp>
        <p:nvSpPr>
          <p:cNvPr id="139" name="Google Shape;139;p28"/>
          <p:cNvSpPr txBox="1"/>
          <p:nvPr>
            <p:ph idx="1" type="body"/>
          </p:nvPr>
        </p:nvSpPr>
        <p:spPr>
          <a:xfrm>
            <a:off x="311700" y="1277275"/>
            <a:ext cx="8613600" cy="48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</a:t>
            </a:r>
            <a:r>
              <a:rPr b="1" lang="en"/>
              <a:t>target list</a:t>
            </a:r>
            <a:r>
              <a:rPr lang="en"/>
              <a:t> to identify focal students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the target list to select students for </a:t>
            </a:r>
            <a:r>
              <a:rPr b="1" lang="en"/>
              <a:t>phone calls home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4825" y="4500375"/>
            <a:ext cx="2312176" cy="130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/>
          <p:nvPr/>
        </p:nvSpPr>
        <p:spPr>
          <a:xfrm rot="5400000">
            <a:off x="6608900" y="247450"/>
            <a:ext cx="889200" cy="2647200"/>
          </a:xfrm>
          <a:prstGeom prst="curvedRightArrow">
            <a:avLst>
              <a:gd fmla="val 11518" name="adj1"/>
              <a:gd fmla="val 36653" name="adj2"/>
              <a:gd fmla="val 26990" name="adj3"/>
            </a:avLst>
          </a:prstGeom>
          <a:gradFill>
            <a:gsLst>
              <a:gs pos="0">
                <a:srgbClr val="123176"/>
              </a:gs>
              <a:gs pos="80000">
                <a:srgbClr val="17419C"/>
              </a:gs>
              <a:gs pos="100000">
                <a:srgbClr val="15409E"/>
              </a:gs>
            </a:gsLst>
            <a:lin ang="16200038" scaled="0"/>
          </a:gradFill>
          <a:ln cap="flat" cmpd="sng" w="9525">
            <a:solidFill>
              <a:srgbClr val="25479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E2E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9"/>
          <p:cNvSpPr/>
          <p:nvPr/>
        </p:nvSpPr>
        <p:spPr>
          <a:xfrm>
            <a:off x="7052625" y="3920875"/>
            <a:ext cx="1935300" cy="1721700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Phone Calls Home for High Attendance, Low Grades Students</a:t>
            </a:r>
            <a:endParaRPr b="1"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Google Shape;147;p29"/>
          <p:cNvSpPr/>
          <p:nvPr/>
        </p:nvSpPr>
        <p:spPr>
          <a:xfrm>
            <a:off x="116525" y="3528318"/>
            <a:ext cx="1722300" cy="15924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More Students On-Track</a:t>
            </a:r>
            <a:endParaRPr sz="26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Google Shape;148;p29"/>
          <p:cNvSpPr/>
          <p:nvPr/>
        </p:nvSpPr>
        <p:spPr>
          <a:xfrm>
            <a:off x="4749800" y="4239176"/>
            <a:ext cx="1646100" cy="1092300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Academic Support</a:t>
            </a: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29"/>
          <p:cNvSpPr/>
          <p:nvPr/>
        </p:nvSpPr>
        <p:spPr>
          <a:xfrm rot="5400000">
            <a:off x="1207575" y="575375"/>
            <a:ext cx="889200" cy="2133000"/>
          </a:xfrm>
          <a:prstGeom prst="curvedRightArrow">
            <a:avLst>
              <a:gd fmla="val 11518" name="adj1"/>
              <a:gd fmla="val 36653" name="adj2"/>
              <a:gd fmla="val 26990" name="adj3"/>
            </a:avLst>
          </a:prstGeom>
          <a:gradFill>
            <a:gsLst>
              <a:gs pos="0">
                <a:srgbClr val="123176"/>
              </a:gs>
              <a:gs pos="80000">
                <a:srgbClr val="17419C"/>
              </a:gs>
              <a:gs pos="100000">
                <a:srgbClr val="15409E"/>
              </a:gs>
            </a:gsLst>
            <a:lin ang="16200038" scaled="0"/>
          </a:gradFill>
          <a:ln cap="flat" cmpd="sng" w="9525">
            <a:solidFill>
              <a:srgbClr val="25479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E2E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9"/>
          <p:cNvSpPr/>
          <p:nvPr/>
        </p:nvSpPr>
        <p:spPr>
          <a:xfrm>
            <a:off x="7052625" y="2341175"/>
            <a:ext cx="1935300" cy="1491900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Create a target list based on attendance, grades, and relationships</a:t>
            </a:r>
            <a:endParaRPr b="1" sz="16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" name="Google Shape;151;p29"/>
          <p:cNvSpPr/>
          <p:nvPr/>
        </p:nvSpPr>
        <p:spPr>
          <a:xfrm>
            <a:off x="2188849" y="4377800"/>
            <a:ext cx="2133000" cy="1789200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Quality Learning Time in Class</a:t>
            </a:r>
            <a:endParaRPr sz="20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29"/>
          <p:cNvSpPr/>
          <p:nvPr/>
        </p:nvSpPr>
        <p:spPr>
          <a:xfrm rot="5400000">
            <a:off x="4058775" y="649475"/>
            <a:ext cx="666600" cy="1984800"/>
          </a:xfrm>
          <a:prstGeom prst="curvedRightArrow">
            <a:avLst>
              <a:gd fmla="val 11518" name="adj1"/>
              <a:gd fmla="val 36653" name="adj2"/>
              <a:gd fmla="val 26990" name="adj3"/>
            </a:avLst>
          </a:prstGeom>
          <a:gradFill>
            <a:gsLst>
              <a:gs pos="0">
                <a:srgbClr val="123176"/>
              </a:gs>
              <a:gs pos="80000">
                <a:srgbClr val="17419C"/>
              </a:gs>
              <a:gs pos="100000">
                <a:srgbClr val="15409E"/>
              </a:gs>
            </a:gsLst>
            <a:lin ang="16200038" scaled="0"/>
          </a:gradFill>
          <a:ln cap="flat" cmpd="sng" w="9525">
            <a:solidFill>
              <a:srgbClr val="25479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E2E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9"/>
          <p:cNvSpPr/>
          <p:nvPr/>
        </p:nvSpPr>
        <p:spPr>
          <a:xfrm>
            <a:off x="7150000" y="5938400"/>
            <a:ext cx="1935300" cy="792900"/>
          </a:xfrm>
          <a:prstGeom prst="rect">
            <a:avLst/>
          </a:prstGeom>
          <a:solidFill>
            <a:srgbClr val="FCE5CD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Coming Next: Targeted intervention</a:t>
            </a:r>
            <a:endParaRPr b="1" sz="1600">
              <a:solidFill>
                <a:schemeClr val="accent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4" name="Google Shape;154;p29"/>
          <p:cNvSpPr/>
          <p:nvPr/>
        </p:nvSpPr>
        <p:spPr>
          <a:xfrm>
            <a:off x="4701110" y="2611075"/>
            <a:ext cx="1646100" cy="1092300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Community Belonging &amp; Identity</a:t>
            </a: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5" name="Google Shape;155;p29"/>
          <p:cNvSpPr/>
          <p:nvPr/>
        </p:nvSpPr>
        <p:spPr>
          <a:xfrm>
            <a:off x="2188851" y="2220088"/>
            <a:ext cx="2133000" cy="1789200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Relationships</a:t>
            </a:r>
            <a:endParaRPr sz="20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6739374" y="565500"/>
            <a:ext cx="199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rgbClr val="2E2E2E"/>
                </a:solidFill>
                <a:latin typeface="Tahoma"/>
                <a:ea typeface="Tahoma"/>
                <a:cs typeface="Tahoma"/>
                <a:sym typeface="Tahoma"/>
              </a:rPr>
              <a:t>If we …</a:t>
            </a:r>
            <a:endParaRPr i="1" sz="2800">
              <a:solidFill>
                <a:srgbClr val="2E2E2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" name="Google Shape;157;p29"/>
          <p:cNvSpPr txBox="1"/>
          <p:nvPr/>
        </p:nvSpPr>
        <p:spPr>
          <a:xfrm>
            <a:off x="3030875" y="785375"/>
            <a:ext cx="3396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rgbClr val="2E2E2E"/>
                </a:solidFill>
                <a:latin typeface="Tahoma"/>
                <a:ea typeface="Tahoma"/>
                <a:cs typeface="Tahoma"/>
                <a:sym typeface="Tahoma"/>
              </a:rPr>
              <a:t>...that will impact...</a:t>
            </a:r>
            <a:endParaRPr i="1" sz="2800">
              <a:solidFill>
                <a:srgbClr val="2E2E2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" name="Google Shape;158;p29"/>
          <p:cNvSpPr txBox="1"/>
          <p:nvPr/>
        </p:nvSpPr>
        <p:spPr>
          <a:xfrm>
            <a:off x="0" y="458350"/>
            <a:ext cx="358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rgbClr val="2E2E2E"/>
                </a:solidFill>
                <a:latin typeface="Tahoma"/>
                <a:ea typeface="Tahoma"/>
                <a:cs typeface="Tahoma"/>
                <a:sym typeface="Tahoma"/>
              </a:rPr>
              <a:t>...which in turn will….</a:t>
            </a:r>
            <a:endParaRPr i="1" sz="2800">
              <a:solidFill>
                <a:srgbClr val="2E2E2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146125" y="440800"/>
            <a:ext cx="88842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Results on Relationships</a:t>
            </a:r>
            <a:endParaRPr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311700" y="1277275"/>
            <a:ext cx="8613600" cy="48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3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075" y="2010575"/>
            <a:ext cx="7933025" cy="4018325"/>
          </a:xfrm>
          <a:prstGeom prst="rect">
            <a:avLst/>
          </a:prstGeom>
          <a:noFill/>
          <a:ln cap="flat" cmpd="sng" w="25400">
            <a:solidFill>
              <a:srgbClr val="D9D9D9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66" name="Google Shape;166;p30"/>
          <p:cNvSpPr/>
          <p:nvPr/>
        </p:nvSpPr>
        <p:spPr>
          <a:xfrm>
            <a:off x="1402775" y="2620450"/>
            <a:ext cx="1022700" cy="3049200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311700" y="440800"/>
            <a:ext cx="8613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Results on Relationships</a:t>
            </a:r>
            <a:endParaRPr/>
          </a:p>
        </p:txBody>
      </p:sp>
      <p:sp>
        <p:nvSpPr>
          <p:cNvPr id="172" name="Google Shape;172;p31"/>
          <p:cNvSpPr txBox="1"/>
          <p:nvPr>
            <p:ph idx="1" type="body"/>
          </p:nvPr>
        </p:nvSpPr>
        <p:spPr>
          <a:xfrm>
            <a:off x="311700" y="1277275"/>
            <a:ext cx="8613600" cy="48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13" y="1404938"/>
            <a:ext cx="8562975" cy="40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/>
          <p:nvPr/>
        </p:nvSpPr>
        <p:spPr>
          <a:xfrm>
            <a:off x="720875" y="2347700"/>
            <a:ext cx="1353900" cy="3146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1"/>
          <p:cNvSpPr/>
          <p:nvPr/>
        </p:nvSpPr>
        <p:spPr>
          <a:xfrm>
            <a:off x="4575125" y="2188400"/>
            <a:ext cx="1353900" cy="3305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311700" y="440800"/>
            <a:ext cx="8613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of Making a Target List</a:t>
            </a:r>
            <a:endParaRPr/>
          </a:p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311700" y="1204300"/>
            <a:ext cx="8613600" cy="54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Administered a survey with items about relationships, then identified students who answered they were “less connected.”</a:t>
            </a:r>
            <a:endParaRPr sz="2200"/>
          </a:p>
          <a:p>
            <a:pPr indent="-368300" lvl="0" marL="457200" rtl="0" algn="l">
              <a:spcBef>
                <a:spcPts val="5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Queried SIS for a list of students with high-attendance, but also Ds &amp; Fs </a:t>
            </a:r>
            <a:endParaRPr sz="2200"/>
          </a:p>
          <a:p>
            <a:pPr indent="-368300" lvl="0" marL="457200" rtl="0" algn="l">
              <a:spcBef>
                <a:spcPts val="5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Looked at Team 2.0: an existing group of students that hover just below 2.0 and receive case management support</a:t>
            </a:r>
            <a:endParaRPr sz="2200"/>
          </a:p>
          <a:p>
            <a:pPr indent="-368300" lvl="0" marL="457200" rtl="0" algn="l">
              <a:spcBef>
                <a:spcPts val="5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Created an On-Track Target List with a subset of students from each group: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/>
              <a:t>Chose ~30 focal students, pulling from each group &amp; balancing by gender</a:t>
            </a:r>
            <a:endParaRPr sz="2200"/>
          </a:p>
          <a:p>
            <a:pPr indent="-368300" lvl="0" marL="457200" rtl="0" algn="l">
              <a:spcBef>
                <a:spcPts val="5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Brought list to Freshman Success Improvement Team meeting to discuss and revise</a:t>
            </a:r>
            <a:endParaRPr sz="2200"/>
          </a:p>
          <a:p>
            <a:pPr indent="-368300" lvl="0" marL="457200" rtl="0" algn="l">
              <a:spcBef>
                <a:spcPts val="500"/>
              </a:spcBef>
              <a:spcAft>
                <a:spcPts val="500"/>
              </a:spcAft>
              <a:buSzPts val="2200"/>
              <a:buAutoNum type="arabicPeriod"/>
            </a:pPr>
            <a:r>
              <a:rPr lang="en" sz="2200"/>
              <a:t>Settled on list of target students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ORE Theme">
  <a:themeElements>
    <a:clrScheme name="Simple Light">
      <a:dk1>
        <a:srgbClr val="107DA6"/>
      </a:dk1>
      <a:lt1>
        <a:srgbClr val="1AAC4D"/>
      </a:lt1>
      <a:dk2>
        <a:srgbClr val="F38620"/>
      </a:dk2>
      <a:lt2>
        <a:srgbClr val="C00000"/>
      </a:lt2>
      <a:accent1>
        <a:srgbClr val="773295"/>
      </a:accent1>
      <a:accent2>
        <a:srgbClr val="0A3E56"/>
      </a:accent2>
      <a:accent3>
        <a:srgbClr val="434343"/>
      </a:accent3>
      <a:accent4>
        <a:srgbClr val="CFE2F3"/>
      </a:accent4>
      <a:accent5>
        <a:srgbClr val="D9EAD3"/>
      </a:accent5>
      <a:accent6>
        <a:srgbClr val="FCE5CD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CORE Districts Color Scheme 1">
      <a:dk1>
        <a:srgbClr val="3F3F3F"/>
      </a:dk1>
      <a:lt1>
        <a:srgbClr val="FFFFFF"/>
      </a:lt1>
      <a:dk2>
        <a:srgbClr val="939393"/>
      </a:dk2>
      <a:lt2>
        <a:srgbClr val="E7E6E6"/>
      </a:lt2>
      <a:accent1>
        <a:srgbClr val="107CA6"/>
      </a:accent1>
      <a:accent2>
        <a:srgbClr val="19AB4C"/>
      </a:accent2>
      <a:accent3>
        <a:srgbClr val="F38620"/>
      </a:accent3>
      <a:accent4>
        <a:srgbClr val="C61800"/>
      </a:accent4>
      <a:accent5>
        <a:srgbClr val="773295"/>
      </a:accent5>
      <a:accent6>
        <a:srgbClr val="107CA6"/>
      </a:accent6>
      <a:hlink>
        <a:srgbClr val="19AB4C"/>
      </a:hlink>
      <a:folHlink>
        <a:srgbClr val="F386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